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f0cd3241894e7e" /><Relationship Type="http://schemas.openxmlformats.org/officeDocument/2006/relationships/extended-properties" Target="/docProps/app.xml" Id="R3380535837994a08" /><Relationship Type="http://schemas.openxmlformats.org/officeDocument/2006/relationships/officeDocument" Target="/ppt/presentation.xml" Id="Re281b0f502944a3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5efd21c2db9417f"/>
  </p:sldMasterIdLst>
  <p:notesMasterIdLst>
    <p:notesMasterId xmlns:r="http://schemas.openxmlformats.org/officeDocument/2006/relationships" r:id="R517c6e2cd2de450d"/>
  </p:notesMasterIdLst>
  <p:sldIdLst>
    <p:sldId xmlns:r="http://schemas.openxmlformats.org/officeDocument/2006/relationships" id="256" r:id="Rddd99ad2a2a841f8"/>
    <p:sldId xmlns:r="http://schemas.openxmlformats.org/officeDocument/2006/relationships" id="257" r:id="R2cee5e9b598f4fda"/>
    <p:sldId xmlns:r="http://schemas.openxmlformats.org/officeDocument/2006/relationships" id="258" r:id="R18f2db07ae984d0a"/>
    <p:sldId xmlns:r="http://schemas.openxmlformats.org/officeDocument/2006/relationships" id="259" r:id="R8fcfa483946e40f9"/>
    <p:sldId xmlns:r="http://schemas.openxmlformats.org/officeDocument/2006/relationships" id="260" r:id="R48c0f6b2e4334369"/>
    <p:sldId xmlns:r="http://schemas.openxmlformats.org/officeDocument/2006/relationships" id="261" r:id="R0eccc44e9e75422e"/>
    <p:sldId xmlns:r="http://schemas.openxmlformats.org/officeDocument/2006/relationships" id="262" r:id="R10491da1e6f74db5"/>
    <p:sldId xmlns:r="http://schemas.openxmlformats.org/officeDocument/2006/relationships" id="263" r:id="R80fee87c0b604599"/>
    <p:sldId xmlns:r="http://schemas.openxmlformats.org/officeDocument/2006/relationships" id="264" r:id="Re8d6c06df148405e"/>
    <p:sldId xmlns:r="http://schemas.openxmlformats.org/officeDocument/2006/relationships" id="265" r:id="R3ffbc8a8634d446f"/>
    <p:sldId xmlns:r="http://schemas.openxmlformats.org/officeDocument/2006/relationships" id="266" r:id="R1598a65c824c46fc"/>
    <p:sldId xmlns:r="http://schemas.openxmlformats.org/officeDocument/2006/relationships" id="267" r:id="R1779eb6950324526"/>
    <p:sldId xmlns:r="http://schemas.openxmlformats.org/officeDocument/2006/relationships" id="268" r:id="Re36fd9b575324ada"/>
    <p:sldId xmlns:r="http://schemas.openxmlformats.org/officeDocument/2006/relationships" id="269" r:id="R400415ad53644d0e"/>
    <p:sldId xmlns:r="http://schemas.openxmlformats.org/officeDocument/2006/relationships" id="270" r:id="R3109e0afeb084259"/>
    <p:sldId xmlns:r="http://schemas.openxmlformats.org/officeDocument/2006/relationships" id="271" r:id="R95a2c914a1c74ff4"/>
    <p:sldId xmlns:r="http://schemas.openxmlformats.org/officeDocument/2006/relationships" id="272" r:id="R85d0cce8d90a4b92"/>
    <p:sldId xmlns:r="http://schemas.openxmlformats.org/officeDocument/2006/relationships" id="273" r:id="R9f80dc2a19f94583"/>
    <p:sldId xmlns:r="http://schemas.openxmlformats.org/officeDocument/2006/relationships" id="274" r:id="R151ab6a5265f4368"/>
    <p:sldId xmlns:r="http://schemas.openxmlformats.org/officeDocument/2006/relationships" id="275" r:id="R8df50190ad9b4078"/>
    <p:sldId xmlns:r="http://schemas.openxmlformats.org/officeDocument/2006/relationships" id="276" r:id="Rcfba34dcf47c4a40"/>
    <p:sldId xmlns:r="http://schemas.openxmlformats.org/officeDocument/2006/relationships" id="277" r:id="Rcdaeac01d69340ca"/>
    <p:sldId xmlns:r="http://schemas.openxmlformats.org/officeDocument/2006/relationships" id="278" r:id="Rcab6ded32cc94bb9"/>
    <p:sldId xmlns:r="http://schemas.openxmlformats.org/officeDocument/2006/relationships" id="279" r:id="Rf3e78d947c284ece"/>
    <p:sldId xmlns:r="http://schemas.openxmlformats.org/officeDocument/2006/relationships" id="280" r:id="R0424bfa3176645ea"/>
    <p:sldId xmlns:r="http://schemas.openxmlformats.org/officeDocument/2006/relationships" id="281" r:id="R169975cae57e49c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3607b30be84b72" /><Relationship Type="http://schemas.openxmlformats.org/officeDocument/2006/relationships/slideMaster" Target="/ppt/slideMasters/slideMaster1.xml" Id="Rb5efd21c2db9417f" /><Relationship Type="http://schemas.openxmlformats.org/officeDocument/2006/relationships/notesMaster" Target="/ppt/notesMasters/notesMaster1.xml" Id="R517c6e2cd2de450d" /><Relationship Type="http://schemas.openxmlformats.org/officeDocument/2006/relationships/presProps" Target="/ppt/presProps.xml" Id="R62289eaefcef445d" /><Relationship Type="http://schemas.openxmlformats.org/officeDocument/2006/relationships/tableStyles" Target="/ppt/tableStyles.xml" Id="R9b242b11fa394d93" /><Relationship Type="http://schemas.openxmlformats.org/officeDocument/2006/relationships/slide" Target="/ppt/slides/slide1.xml" Id="Rddd99ad2a2a841f8" /><Relationship Type="http://schemas.openxmlformats.org/officeDocument/2006/relationships/slide" Target="/ppt/slides/slide2.xml" Id="R2cee5e9b598f4fda" /><Relationship Type="http://schemas.openxmlformats.org/officeDocument/2006/relationships/slide" Target="/ppt/slides/slide3.xml" Id="R18f2db07ae984d0a" /><Relationship Type="http://schemas.openxmlformats.org/officeDocument/2006/relationships/slide" Target="/ppt/slides/slide4.xml" Id="R8fcfa483946e40f9" /><Relationship Type="http://schemas.openxmlformats.org/officeDocument/2006/relationships/slide" Target="/ppt/slides/slide5.xml" Id="R48c0f6b2e4334369" /><Relationship Type="http://schemas.openxmlformats.org/officeDocument/2006/relationships/slide" Target="/ppt/slides/slide6.xml" Id="R0eccc44e9e75422e" /><Relationship Type="http://schemas.openxmlformats.org/officeDocument/2006/relationships/slide" Target="/ppt/slides/slide7.xml" Id="R10491da1e6f74db5" /><Relationship Type="http://schemas.openxmlformats.org/officeDocument/2006/relationships/slide" Target="/ppt/slides/slide8.xml" Id="R80fee87c0b604599" /><Relationship Type="http://schemas.openxmlformats.org/officeDocument/2006/relationships/slide" Target="/ppt/slides/slide9.xml" Id="Re8d6c06df148405e" /><Relationship Type="http://schemas.openxmlformats.org/officeDocument/2006/relationships/slide" Target="/ppt/slides/slide10.xml" Id="R3ffbc8a8634d446f" /><Relationship Type="http://schemas.openxmlformats.org/officeDocument/2006/relationships/slide" Target="/ppt/slides/slide11.xml" Id="R1598a65c824c46fc" /><Relationship Type="http://schemas.openxmlformats.org/officeDocument/2006/relationships/slide" Target="/ppt/slides/slide12.xml" Id="R1779eb6950324526" /><Relationship Type="http://schemas.openxmlformats.org/officeDocument/2006/relationships/slide" Target="/ppt/slides/slide13.xml" Id="Re36fd9b575324ada" /><Relationship Type="http://schemas.openxmlformats.org/officeDocument/2006/relationships/slide" Target="/ppt/slides/slide14.xml" Id="R400415ad53644d0e" /><Relationship Type="http://schemas.openxmlformats.org/officeDocument/2006/relationships/slide" Target="/ppt/slides/slide15.xml" Id="R3109e0afeb084259" /><Relationship Type="http://schemas.openxmlformats.org/officeDocument/2006/relationships/slide" Target="/ppt/slides/slide16.xml" Id="R95a2c914a1c74ff4" /><Relationship Type="http://schemas.openxmlformats.org/officeDocument/2006/relationships/slide" Target="/ppt/slides/slide17.xml" Id="R85d0cce8d90a4b92" /><Relationship Type="http://schemas.openxmlformats.org/officeDocument/2006/relationships/slide" Target="/ppt/slides/slide18.xml" Id="R9f80dc2a19f94583" /><Relationship Type="http://schemas.openxmlformats.org/officeDocument/2006/relationships/slide" Target="/ppt/slides/slide19.xml" Id="R151ab6a5265f4368" /><Relationship Type="http://schemas.openxmlformats.org/officeDocument/2006/relationships/slide" Target="/ppt/slides/slide20.xml" Id="R8df50190ad9b4078" /><Relationship Type="http://schemas.openxmlformats.org/officeDocument/2006/relationships/slide" Target="/ppt/slides/slide21.xml" Id="Rcfba34dcf47c4a40" /><Relationship Type="http://schemas.openxmlformats.org/officeDocument/2006/relationships/slide" Target="/ppt/slides/slide22.xml" Id="Rcdaeac01d69340ca" /><Relationship Type="http://schemas.openxmlformats.org/officeDocument/2006/relationships/slide" Target="/ppt/slides/slide23.xml" Id="Rcab6ded32cc94bb9" /><Relationship Type="http://schemas.openxmlformats.org/officeDocument/2006/relationships/slide" Target="/ppt/slides/slide24.xml" Id="Rf3e78d947c284ece" /><Relationship Type="http://schemas.openxmlformats.org/officeDocument/2006/relationships/slide" Target="/ppt/slides/slide25.xml" Id="R0424bfa3176645ea" /><Relationship Type="http://schemas.openxmlformats.org/officeDocument/2006/relationships/slide" Target="/ppt/slides/slide26.xml" Id="R169975cae57e49c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40704f50a64e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b18e805d4a464b" /><Relationship Type="http://schemas.openxmlformats.org/officeDocument/2006/relationships/notesMaster" Target="/ppt/notesMasters/notesMaster1.xml" Id="Re5e13630d07840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0a1d5dda064dab" /><Relationship Type="http://schemas.openxmlformats.org/officeDocument/2006/relationships/notesMaster" Target="/ppt/notesMasters/notesMaster1.xml" Id="R64d59379804248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535a1ace6a4a4d" /><Relationship Type="http://schemas.openxmlformats.org/officeDocument/2006/relationships/notesMaster" Target="/ppt/notesMasters/notesMaster1.xml" Id="Ref04cd42bf4a471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8184af12ca4066" /><Relationship Type="http://schemas.openxmlformats.org/officeDocument/2006/relationships/notesMaster" Target="/ppt/notesMasters/notesMaster1.xml" Id="R3d080f0b0a7643f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b1b64cf89f4962" /><Relationship Type="http://schemas.openxmlformats.org/officeDocument/2006/relationships/notesMaster" Target="/ppt/notesMasters/notesMaster1.xml" Id="Ra2dfc128ff464e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84bce6f30304bd6" /><Relationship Type="http://schemas.openxmlformats.org/officeDocument/2006/relationships/notesMaster" Target="/ppt/notesMasters/notesMaster1.xml" Id="R1b42751caf0a43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cd4740e6bee4cf8" /><Relationship Type="http://schemas.openxmlformats.org/officeDocument/2006/relationships/notesMaster" Target="/ppt/notesMasters/notesMaster1.xml" Id="R4f46fc23ef2f44b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8b0474499242eb" /><Relationship Type="http://schemas.openxmlformats.org/officeDocument/2006/relationships/notesMaster" Target="/ppt/notesMasters/notesMaster1.xml" Id="R59c5539a011941e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ce3e96af584a61" /><Relationship Type="http://schemas.openxmlformats.org/officeDocument/2006/relationships/notesMaster" Target="/ppt/notesMasters/notesMaster1.xml" Id="R5c1fb2b8cab546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b4e4e6ef2a4d54" /><Relationship Type="http://schemas.openxmlformats.org/officeDocument/2006/relationships/notesMaster" Target="/ppt/notesMasters/notesMaster1.xml" Id="R814eabec58b74e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227d4c3a534a7e" /><Relationship Type="http://schemas.openxmlformats.org/officeDocument/2006/relationships/notesMaster" Target="/ppt/notesMasters/notesMaster1.xml" Id="R266301b4875e4c8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76f1fefd42c4606" /><Relationship Type="http://schemas.openxmlformats.org/officeDocument/2006/relationships/notesMaster" Target="/ppt/notesMasters/notesMaster1.xml" Id="R35b9fec1e2ec43c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d3c81ac737148af" /><Relationship Type="http://schemas.openxmlformats.org/officeDocument/2006/relationships/notesMaster" Target="/ppt/notesMasters/notesMaster1.xml" Id="Rfc8727d2793f40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fad198bc2fe41c5" /><Relationship Type="http://schemas.openxmlformats.org/officeDocument/2006/relationships/notesMaster" Target="/ppt/notesMasters/notesMaster1.xml" Id="R01de170b244443f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95eea075e34d05" /><Relationship Type="http://schemas.openxmlformats.org/officeDocument/2006/relationships/notesMaster" Target="/ppt/notesMasters/notesMaster1.xml" Id="Rfbe18423895343a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c73246fff843e2" /><Relationship Type="http://schemas.openxmlformats.org/officeDocument/2006/relationships/notesMaster" Target="/ppt/notesMasters/notesMaster1.xml" Id="R1a50198e25084df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c48e192c9434819" /><Relationship Type="http://schemas.openxmlformats.org/officeDocument/2006/relationships/notesMaster" Target="/ppt/notesMasters/notesMaster1.xml" Id="Re0b902410314451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b20859cec142b3" /><Relationship Type="http://schemas.openxmlformats.org/officeDocument/2006/relationships/notesMaster" Target="/ppt/notesMasters/notesMaster1.xml" Id="R8ae7e99fe7514f8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2f3d045587e4e42" /><Relationship Type="http://schemas.openxmlformats.org/officeDocument/2006/relationships/notesMaster" Target="/ppt/notesMasters/notesMaster1.xml" Id="R868f297da91b44b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548918372848e7" /><Relationship Type="http://schemas.openxmlformats.org/officeDocument/2006/relationships/notesMaster" Target="/ppt/notesMasters/notesMaster1.xml" Id="R2da220f329e04cd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5d94f3ee44e4ba0" /><Relationship Type="http://schemas.openxmlformats.org/officeDocument/2006/relationships/notesMaster" Target="/ppt/notesMasters/notesMaster1.xml" Id="Rc7cfc66dfa734aa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77138a7cd8c4846" /><Relationship Type="http://schemas.openxmlformats.org/officeDocument/2006/relationships/notesMaster" Target="/ppt/notesMasters/notesMaster1.xml" Id="R823b16f3188445c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3692dcba8db433d" /><Relationship Type="http://schemas.openxmlformats.org/officeDocument/2006/relationships/notesMaster" Target="/ppt/notesMasters/notesMaster1.xml" Id="R0aa821f70121467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f5925b804d74d9c" /><Relationship Type="http://schemas.openxmlformats.org/officeDocument/2006/relationships/notesMaster" Target="/ppt/notesMasters/notesMaster1.xml" Id="R935ef67d95ef4ea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0e3554a4cc9409a" /><Relationship Type="http://schemas.openxmlformats.org/officeDocument/2006/relationships/notesMaster" Target="/ppt/notesMasters/notesMaster1.xml" Id="R9ec032db59f1444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380a7f78fa54b04" /><Relationship Type="http://schemas.openxmlformats.org/officeDocument/2006/relationships/notesMaster" Target="/ppt/notesMasters/notesMaster1.xml" Id="R0cb494d5ccb94ab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PRESENTATION TO THE</a:t>
            </a:r>
          </a:p>
          <a:p xmlns:a="http://schemas.openxmlformats.org/drawingml/2006/main">
            <a:r>
              <a:t>MINISTRY OF LOCAL GOVERNMENT</a:t>
            </a:r>
          </a:p>
          <a:p xmlns:a="http://schemas.openxmlformats.org/drawingml/2006/main">
            <a:r>
              <a:t>AND PUBLIC WORKS</a:t>
            </a:r>
          </a:p>
          <a:p xmlns:a="http://schemas.openxmlformats.org/drawingml/2006/main">
            <a:r>
              <a:t>REIMAGINING</a:t>
            </a:r>
          </a:p>
          <a:p xmlns:a="http://schemas.openxmlformats.org/drawingml/2006/main">
            <a:r>
              <a:t>URBAN DEVELOPMENT</a:t>
            </a:r>
          </a:p>
          <a:p xmlns:a="http://schemas.openxmlformats.org/drawingml/2006/main">
            <a:r>
              <a:t>IN ZIMBABWE</a:t>
            </a:r>
          </a:p>
          <a:p xmlns:a="http://schemas.openxmlformats.org/drawingml/2006/main">
            <a:r>
              <a:t>Why a New Diaspora City is a Strategic National Imperative</a:t>
            </a:r>
          </a:p>
          <a:p xmlns:a="http://schemas.openxmlformats.org/drawingml/2006/main">
            <a:r>
              <a:t>Beyond repairing existing cities: building the cities of the future</a:t>
            </a:r>
          </a:p>
          <a:p xmlns:a="http://schemas.openxmlformats.org/drawingml/2006/main">
            <a:r>
              <a:t>DIASPORA CITY ZIMBABWE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Illustrative city vision. September 2026.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2.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Executive Proposition</a:t>
            </a:r>
          </a:p>
          <a:p xmlns:a="http://schemas.openxmlformats.org/drawingml/2006/main">
            <a:r>
              <a:t>The strategic question before Zimbabwe</a:t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Should Zimbabwe continue investing predominantly in repairing urban systems designed over a century ago?</a:t>
            </a:r>
          </a:p>
          <a:p xmlns:a="http://schemas.openxmlformats.org/drawingml/2006/main">
            <a:r>
              <a:t>OR</a:t>
            </a:r>
          </a:p>
          <a:p xmlns:a="http://schemas.openxmlformats.org/drawingml/2006/main">
            <a:r>
              <a:t>Should Zimbabwe simultaneously create a new generation of world-class cities designed for modern economic realities?</a:t>
            </a:r>
          </a:p>
          <a:p xmlns:a="http://schemas.openxmlformats.org/drawingml/2006/main">
            <a:r>
              <a:t>PROPOSITION</a:t>
            </a:r>
          </a:p>
          <a:p xmlns:a="http://schemas.openxmlformats.org/drawingml/2006/main">
            <a:r>
              <a:t>Establish a Diaspora City as a national strategic project that complements—not replaces—existing cities.</a:t>
            </a:r>
          </a:p>
          <a:p xmlns:a="http://schemas.openxmlformats.org/drawingml/2006/main">
            <a:r>
              <a:t>A DUAL STRATEGY: REGENERATE TODAY'S CITIES + BUILD TOMORROW'S CITIES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3.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How Zimbabwean Cities Were Originally Formed</a:t>
            </a:r>
          </a:p>
          <a:p xmlns:a="http://schemas.openxmlformats.org/drawingml/2006/main">
            <a:r>
              <a:t>Historical context and the inherited urban model</a:t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01</a:t>
            </a:r>
          </a:p>
          <a:p xmlns:a="http://schemas.openxmlformats.org/drawingml/2006/main">
            <a:r>
              <a:t>Administrative centres</a:t>
            </a:r>
          </a:p>
          <a:p xmlns:a="http://schemas.openxmlformats.org/drawingml/2006/main">
            <a:r>
              <a:t>Designed around governance and colonial administration.</a:t>
            </a:r>
          </a:p>
          <a:p xmlns:a="http://schemas.openxmlformats.org/drawingml/2006/main">
            <a:r>
              <a:t>02</a:t>
            </a:r>
          </a:p>
          <a:p xmlns:a="http://schemas.openxmlformats.org/drawingml/2006/main">
            <a:r>
              <a:t>Industrial support towns</a:t>
            </a:r>
          </a:p>
          <a:p xmlns:a="http://schemas.openxmlformats.org/drawingml/2006/main">
            <a:r>
              <a:t>Built to service industrial and extractive activity.</a:t>
            </a:r>
          </a:p>
          <a:p xmlns:a="http://schemas.openxmlformats.org/drawingml/2006/main">
            <a:r>
              <a:t>03</a:t>
            </a:r>
          </a:p>
          <a:p xmlns:a="http://schemas.openxmlformats.org/drawingml/2006/main">
            <a:r>
              <a:t>Railway &amp; mining nodes</a:t>
            </a:r>
          </a:p>
          <a:p xmlns:a="http://schemas.openxmlformats.org/drawingml/2006/main">
            <a:r>
              <a:t>Connected to transport, mining and agricultural systems.</a:t>
            </a:r>
          </a:p>
          <a:p xmlns:a="http://schemas.openxmlformats.org/drawingml/2006/main">
            <a:r>
              <a:t>HARARE • SALISBURY</a:t>
            </a:r>
          </a:p>
          <a:p xmlns:a="http://schemas.openxmlformats.org/drawingml/2006/main">
            <a:r>
              <a:t>Founded in 1890 primarily as an administrative centre. Its planning logic reflected the priorities of its era—not the requirements of a modern, globally competitive investment city.</a:t>
            </a:r>
          </a:p>
          <a:p xmlns:a="http://schemas.openxmlformats.org/drawingml/2006/main">
            <a:r>
              <a:t>The inherited city was not designed around today's population, economic model or investment needs.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Harare, founded as Salisbury in 1890, developed as an administrative centre. Today’s requirements extend beyond that original planning context.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4.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The Structural Problem</a:t>
            </a:r>
          </a:p>
          <a:p xmlns:a="http://schemas.openxmlformats.org/drawingml/2006/main">
            <a:r>
              <a:t>Cities designed for yesterday</a:t>
            </a:r>
          </a:p>
          <a:p xmlns:a="http://schemas.openxmlformats.org/drawingml/2006/main">
            <a:r>
              <a:t>04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The challenge is not merely management.</a:t>
            </a:r>
          </a:p>
          <a:p xmlns:a="http://schemas.openxmlformats.org/drawingml/2006/main">
            <a:r>
              <a:t>The challenge is structural capacity.</a:t>
            </a:r>
          </a:p>
          <a:p xmlns:a="http://schemas.openxmlformats.org/drawingml/2006/main">
            <a:r>
              <a:t>• Planning frameworks remain influenced by inherited legislation and standards.</a:t>
            </a:r>
          </a:p>
          <a:p xmlns:a="http://schemas.openxmlformats.org/drawingml/2006/main">
            <a:r>
              <a:t>• Urban systems have struggled to adapt to rapid population growth.</a:t>
            </a:r>
          </a:p>
          <a:p xmlns:a="http://schemas.openxmlformats.org/drawingml/2006/main">
            <a:r>
              <a:t>• Harare was planned for a much smaller population than it accommodates today.</a:t>
            </a:r>
          </a:p>
          <a:p xmlns:a="http://schemas.openxmlformats.org/drawingml/2006/main">
            <a:r>
              <a:t>• Housing, infrastructure and services are under increasing pressure.</a:t>
            </a:r>
          </a:p>
          <a:p xmlns:a="http://schemas.openxmlformats.org/drawingml/2006/main">
            <a:r>
              <a:t>Population</a:t>
            </a:r>
          </a:p>
          <a:p xmlns:a="http://schemas.openxmlformats.org/drawingml/2006/main">
            <a:r>
              <a:t>Urban growth outpaces original planning assumptions.</a:t>
            </a:r>
          </a:p>
          <a:p xmlns:a="http://schemas.openxmlformats.org/drawingml/2006/main">
            <a:r>
              <a:t>Infrastructure</a:t>
            </a:r>
          </a:p>
          <a:p xmlns:a="http://schemas.openxmlformats.org/drawingml/2006/main">
            <a:r>
              <a:t>Legacy systems require costly upgrades and expansion.</a:t>
            </a:r>
          </a:p>
          <a:p xmlns:a="http://schemas.openxmlformats.org/drawingml/2006/main">
            <a:r>
              <a:t>Capacity</a:t>
            </a:r>
          </a:p>
          <a:p xmlns:a="http://schemas.openxmlformats.org/drawingml/2006/main">
            <a:r>
              <a:t>New demand is often met after pressure has already emerged.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Concept image shows a proposed future system. Existing urban capacity requires local assessment.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5.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Why Existing Cities Are Under Stress</a:t>
            </a:r>
          </a:p>
          <a:p xmlns:a="http://schemas.openxmlformats.org/drawingml/2006/main">
            <a:r>
              <a:t>Four reinforcing urban pressures</a:t>
            </a:r>
          </a:p>
          <a:p xmlns:a="http://schemas.openxmlformats.org/drawingml/2006/main">
            <a:r>
              <a:t>05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↑</a:t>
            </a:r>
          </a:p>
          <a:p xmlns:a="http://schemas.openxmlformats.org/drawingml/2006/main">
            <a:r>
              <a:t>Population Growth</a:t>
            </a:r>
          </a:p>
          <a:p xmlns:a="http://schemas.openxmlformats.org/drawingml/2006/main">
            <a:r>
              <a:t>Increasing urbanisation</a:t>
            </a:r>
          </a:p>
          <a:p xmlns:a="http://schemas.openxmlformats.org/drawingml/2006/main">
            <a:r>
              <a:t>Housing demand exceeding supply</a:t>
            </a:r>
          </a:p>
          <a:p xmlns:a="http://schemas.openxmlformats.org/drawingml/2006/main">
            <a:r>
              <a:t>↻</a:t>
            </a:r>
          </a:p>
          <a:p xmlns:a="http://schemas.openxmlformats.org/drawingml/2006/main">
            <a:r>
              <a:t>Infrastructure Ageing</a:t>
            </a:r>
          </a:p>
          <a:p xmlns:a="http://schemas.openxmlformats.org/drawingml/2006/main">
            <a:r>
              <a:t>Water • sewer • roads • drainage</a:t>
            </a:r>
          </a:p>
          <a:p xmlns:a="http://schemas.openxmlformats.org/drawingml/2006/main">
            <a:r>
              <a:t>≈</a:t>
            </a:r>
          </a:p>
          <a:p xmlns:a="http://schemas.openxmlformats.org/drawingml/2006/main">
            <a:r>
              <a:t>Informalisation</a:t>
            </a:r>
          </a:p>
          <a:p xmlns:a="http://schemas.openxmlformats.org/drawingml/2006/main">
            <a:r>
              <a:t>Informal trading reflects wider employment and economic pressures.</a:t>
            </a:r>
          </a:p>
          <a:p xmlns:a="http://schemas.openxmlformats.org/drawingml/2006/main">
            <a:r>
              <a:t>!</a:t>
            </a:r>
          </a:p>
          <a:p xmlns:a="http://schemas.openxmlformats.org/drawingml/2006/main">
            <a:r>
              <a:t>Planning Backlogs</a:t>
            </a:r>
          </a:p>
          <a:p xmlns:a="http://schemas.openxmlformats.org/drawingml/2006/main">
            <a:r>
              <a:t>Delayed expansion • slow renewal • unplanned peripheral growth</a:t>
            </a:r>
          </a:p>
          <a:p xmlns:a="http://schemas.openxmlformats.org/drawingml/2006/main">
            <a:r>
              <a:t>URBAN PRESSURE IS A SYSTEMIC CAPACITY ISSUE — NOT SIMPLY A MAINTENANCE ISSUE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6.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The Rise of the “Consumption City”</a:t>
            </a:r>
          </a:p>
          <a:p xmlns:a="http://schemas.openxmlformats.org/drawingml/2006/main">
            <a:r>
              <a:t>When urban centres consume more than they produce</a:t>
            </a:r>
          </a:p>
          <a:p xmlns:a="http://schemas.openxmlformats.org/drawingml/2006/main">
            <a:r>
              <a:t>06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Many urban centres increasingly function as consumption centres rather than production centres.</a:t>
            </a:r>
          </a:p>
          <a:p xmlns:a="http://schemas.openxmlformats.org/drawingml/2006/main">
            <a:r>
              <a:t>•</a:t>
            </a:r>
          </a:p>
          <a:p xmlns:a="http://schemas.openxmlformats.org/drawingml/2006/main">
            <a:r>
              <a:t>Limited industrial expansion</a:t>
            </a:r>
          </a:p>
          <a:p xmlns:a="http://schemas.openxmlformats.org/drawingml/2006/main">
            <a:r>
              <a:t>•</a:t>
            </a:r>
          </a:p>
          <a:p xmlns:a="http://schemas.openxmlformats.org/drawingml/2006/main">
            <a:r>
              <a:t>Declining CBD investment</a:t>
            </a:r>
          </a:p>
          <a:p xmlns:a="http://schemas.openxmlformats.org/drawingml/2006/main">
            <a:r>
              <a:t>•</a:t>
            </a:r>
          </a:p>
          <a:p xmlns:a="http://schemas.openxmlformats.org/drawingml/2006/main">
            <a:r>
              <a:t>Buildings converted to low-value uses</a:t>
            </a:r>
          </a:p>
          <a:p xmlns:a="http://schemas.openxmlformats.org/drawingml/2006/main">
            <a:r>
              <a:t>•</a:t>
            </a:r>
          </a:p>
          <a:p xmlns:a="http://schemas.openxmlformats.org/drawingml/2006/main">
            <a:r>
              <a:t>Reduced private-sector confidence</a:t>
            </a:r>
          </a:p>
          <a:p xmlns:a="http://schemas.openxmlformats.org/drawingml/2006/main">
            <a:r>
              <a:t>•</a:t>
            </a:r>
          </a:p>
          <a:p xmlns:a="http://schemas.openxmlformats.org/drawingml/2006/main">
            <a:r>
              <a:t>Informal occupation of prime urban space</a:t>
            </a:r>
          </a:p>
          <a:p xmlns:a="http://schemas.openxmlformats.org/drawingml/2006/main">
            <a:r>
              <a:t>Lower productivity + weaker investor attractiveness = a cycle that becomes harder to reverse.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https://diasporacityzimbabwe.com/business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7.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Why CBDs Are Losing Value</a:t>
            </a:r>
          </a:p>
          <a:p xmlns:a="http://schemas.openxmlformats.org/drawingml/2006/main">
            <a:r>
              <a:t>The emerging “ghost building” phenomenon</a:t>
            </a:r>
          </a:p>
          <a:p xmlns:a="http://schemas.openxmlformats.org/drawingml/2006/main">
            <a:r>
              <a:t>07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>Remote Business Migration</a:t>
            </a:r>
          </a:p>
          <a:p xmlns:a="http://schemas.openxmlformats.org/drawingml/2006/main">
            <a:r>
              <a:t>Companies relocate to suburban office parks.</a:t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>Ageing Building Stock</a:t>
            </a:r>
          </a:p>
          <a:p xmlns:a="http://schemas.openxmlformats.org/drawingml/2006/main">
            <a:r>
              <a:t>Many buildings require significant upgrading.</a:t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>Parking Constraints</a:t>
            </a:r>
          </a:p>
          <a:p xmlns:a="http://schemas.openxmlformats.org/drawingml/2006/main">
            <a:r>
              <a:t>CBD infrastructure struggles to meet modern demand.</a:t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>Safety &amp; Urban Quality</a:t>
            </a:r>
          </a:p>
          <a:p xmlns:a="http://schemas.openxmlformats.org/drawingml/2006/main">
            <a:r>
              <a:t>Poor maintenance reduces attractiveness.</a:t>
            </a:r>
          </a:p>
          <a:p xmlns:a="http://schemas.openxmlformats.org/drawingml/2006/main">
            <a:r>
              <a:t>5</a:t>
            </a:r>
          </a:p>
          <a:p xmlns:a="http://schemas.openxmlformats.org/drawingml/2006/main">
            <a:r>
              <a:t>Reduced Investment Incentives</a:t>
            </a:r>
          </a:p>
          <a:p xmlns:a="http://schemas.openxmlformats.org/drawingml/2006/main">
            <a:r>
              <a:t>Private capital seeks modern developments elsewhere.</a:t>
            </a:r>
          </a:p>
          <a:p xmlns:a="http://schemas.openxmlformats.org/drawingml/2006/main">
            <a:r>
              <a:t>RESULT</a:t>
            </a:r>
          </a:p>
          <a:p xmlns:a="http://schemas.openxmlformats.org/drawingml/2006/main">
            <a:r>
              <a:t>Underutilised urban assets • declining city-centre vitality • weaker private 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https://diasporacityzimbabwe.com/business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concept image illustrates future business space, not the condition of an existing CBD.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8.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Desertification of Urban Centres</a:t>
            </a:r>
          </a:p>
          <a:p xmlns:a="http://schemas.openxmlformats.org/drawingml/2006/main">
            <a:r>
              <a:t>Economic desertification—not ecological desertification</a:t>
            </a:r>
          </a:p>
          <a:p xmlns:a="http://schemas.openxmlformats.org/drawingml/2006/main">
            <a:r>
              <a:t>08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What does urban desertification mean?</a:t>
            </a:r>
          </a:p>
          <a:p xmlns:a="http://schemas.openxmlformats.org/drawingml/2006/main">
            <a:r>
              <a:t>Reduced economic activity</a:t>
            </a:r>
          </a:p>
          <a:p xmlns:a="http://schemas.openxmlformats.org/drawingml/2006/main">
            <a:r>
              <a:t>Vacant properties</a:t>
            </a:r>
          </a:p>
          <a:p xmlns:a="http://schemas.openxmlformats.org/drawingml/2006/main">
            <a:r>
              <a:t>Declining investment</a:t>
            </a:r>
          </a:p>
          <a:p xmlns:a="http://schemas.openxmlformats.org/drawingml/2006/main">
            <a:r>
              <a:t>Loss of residents</a:t>
            </a:r>
          </a:p>
          <a:p xmlns:a="http://schemas.openxmlformats.org/drawingml/2006/main">
            <a:r>
              <a:t>Reduced urban vibrancy</a:t>
            </a:r>
          </a:p>
          <a:p xmlns:a="http://schemas.openxmlformats.org/drawingml/2006/main">
            <a:r>
              <a:t>Vacancy</a:t>
            </a:r>
          </a:p>
          <a:p xmlns:a="http://schemas.openxmlformats.org/drawingml/2006/main">
            <a:r>
              <a:t>Less Investment</a:t>
            </a:r>
          </a:p>
          <a:p xmlns:a="http://schemas.openxmlformats.org/drawingml/2006/main">
            <a:r>
              <a:t>Lower Activity</a:t>
            </a:r>
          </a:p>
          <a:p xmlns:a="http://schemas.openxmlformats.org/drawingml/2006/main">
            <a:r>
              <a:t>Fewer Residents</a:t>
            </a:r>
          </a:p>
          <a:p xmlns:a="http://schemas.openxmlformats.org/drawingml/2006/main">
            <a:r>
              <a:t>Without reinvestment, parts of older urban areas can become economically stagnant.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Economic desertification is a metaphor here, not an ecological assessment.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9.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Overcrowding and Urban Disorder</a:t>
            </a:r>
          </a:p>
          <a:p xmlns:a="http://schemas.openxmlformats.org/drawingml/2006/main">
            <a:r>
              <a:t>A planning and capacity perspective</a:t>
            </a:r>
          </a:p>
          <a:p xmlns:a="http://schemas.openxmlformats.org/drawingml/2006/main">
            <a:r>
              <a:t>09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Competition for urban space</a:t>
            </a:r>
          </a:p>
          <a:p xmlns:a="http://schemas.openxmlformats.org/drawingml/2006/main">
            <a:r>
              <a:t>Pedestrians</a:t>
            </a:r>
          </a:p>
          <a:p xmlns:a="http://schemas.openxmlformats.org/drawingml/2006/main">
            <a:r>
              <a:t>Transport</a:t>
            </a:r>
          </a:p>
          <a:p xmlns:a="http://schemas.openxmlformats.org/drawingml/2006/main">
            <a:r>
              <a:t>Traders</a:t>
            </a:r>
          </a:p>
          <a:p xmlns:a="http://schemas.openxmlformats.org/drawingml/2006/main">
            <a:r>
              <a:t>Businesses</a:t>
            </a:r>
          </a:p>
          <a:p xmlns:a="http://schemas.openxmlformats.org/drawingml/2006/main">
            <a:r>
              <a:t>Underlying causes</a:t>
            </a:r>
          </a:p>
          <a:p xmlns:a="http://schemas.openxmlformats.org/drawingml/2006/main">
            <a:r>
              <a:t>• Unemployment</a:t>
            </a:r>
          </a:p>
          <a:p xmlns:a="http://schemas.openxmlformats.org/drawingml/2006/main">
            <a:r>
              <a:t>• Housing shortages</a:t>
            </a:r>
          </a:p>
          <a:p xmlns:a="http://schemas.openxmlformats.org/drawingml/2006/main">
            <a:r>
              <a:t>• Economic informality</a:t>
            </a:r>
          </a:p>
          <a:p xmlns:a="http://schemas.openxmlformats.org/drawingml/2006/main">
            <a:r>
              <a:t>• Limited designated trading infrastructure</a:t>
            </a:r>
          </a:p>
          <a:p xmlns:a="http://schemas.openxmlformats.org/drawingml/2006/main">
            <a:r>
              <a:t>The issue is not people.</a:t>
            </a:r>
          </a:p>
          <a:p xmlns:a="http://schemas.openxmlformats.org/drawingml/2006/main">
            <a:r>
              <a:t>The issue is insufficient urban capacity and infrastructure.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https://diasporacityzimbabwe.com/living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10.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Why Fixing Existing Cities Alone Is Not Enough</a:t>
            </a:r>
          </a:p>
          <a:p xmlns:a="http://schemas.openxmlformats.org/drawingml/2006/main">
            <a:r>
              <a:t>The cost of retrofitting</a:t>
            </a:r>
          </a:p>
          <a:p xmlns:a="http://schemas.openxmlformats.org/drawingml/2006/main">
            <a:r>
              <a:t>10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>Replace buried infrastructure</a:t>
            </a:r>
          </a:p>
          <a:p xmlns:a="http://schemas.openxmlformats.org/drawingml/2006/main">
            <a:r>
              <a:t>Major works beneath built-up areas.</a:t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>Acquire expensive land</a:t>
            </a:r>
          </a:p>
          <a:p xmlns:a="http://schemas.openxmlformats.org/drawingml/2006/main">
            <a:r>
              <a:t>Limited space and high opportunity cost.</a:t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>Relocate existing uses</a:t>
            </a:r>
          </a:p>
          <a:p xmlns:a="http://schemas.openxmlformats.org/drawingml/2006/main">
            <a:r>
              <a:t>Political, commercial and social disruption.</a:t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>Manage disruption</a:t>
            </a:r>
          </a:p>
          <a:p xmlns:a="http://schemas.openxmlformats.org/drawingml/2006/main">
            <a:r>
              <a:t>Construction affects established communities and businesses.</a:t>
            </a:r>
          </a:p>
          <a:p xmlns:a="http://schemas.openxmlformats.org/drawingml/2006/main">
            <a:r>
              <a:t>In many cases, modern infrastructure can be delivered more efficiently through planned greenfield development.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https://diasporacityzimbabwe.com/city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Relative cost and efficiency require site specific feasibility and comparison with regeneration options.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11.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Lessons from Global Cities</a:t>
            </a:r>
          </a:p>
          <a:p xmlns:a="http://schemas.openxmlformats.org/drawingml/2006/main">
            <a:r>
              <a:t>Successful nations have used new-city development to overcome urban constraints</a:t>
            </a:r>
          </a:p>
          <a:p xmlns:a="http://schemas.openxmlformats.org/drawingml/2006/main">
            <a:r>
              <a:t>11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>Brasília</a:t>
            </a:r>
          </a:p>
          <a:p xmlns:a="http://schemas.openxmlformats.org/drawingml/2006/main">
            <a:r>
              <a:t>Brazil</a:t>
            </a:r>
          </a:p>
          <a:p xmlns:a="http://schemas.openxmlformats.org/drawingml/2006/main">
            <a:r>
              <a:t>New-city development created room for modern infrastructure, investment and economic functions.</a:t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>Putrajaya</a:t>
            </a:r>
          </a:p>
          <a:p xmlns:a="http://schemas.openxmlformats.org/drawingml/2006/main">
            <a:r>
              <a:t>Malaysia</a:t>
            </a:r>
          </a:p>
          <a:p xmlns:a="http://schemas.openxmlformats.org/drawingml/2006/main">
            <a:r>
              <a:t>New-city development created room for modern infrastructure, investment and economic functions.</a:t>
            </a:r>
          </a:p>
          <a:p xmlns:a="http://schemas.openxmlformats.org/drawingml/2006/main">
            <a:r>
              <a:t>3</a:t>
            </a:r>
          </a:p>
          <a:p xmlns:a="http://schemas.openxmlformats.org/drawingml/2006/main">
            <a:r>
              <a:t>Songdo</a:t>
            </a:r>
          </a:p>
          <a:p xmlns:a="http://schemas.openxmlformats.org/drawingml/2006/main">
            <a:r>
              <a:t>South Korea</a:t>
            </a:r>
          </a:p>
          <a:p xmlns:a="http://schemas.openxmlformats.org/drawingml/2006/main">
            <a:r>
              <a:t>New-city development created room for modern infrastructure, investment and economic functions.</a:t>
            </a:r>
          </a:p>
          <a:p xmlns:a="http://schemas.openxmlformats.org/drawingml/2006/main">
            <a:r>
              <a:t>4</a:t>
            </a:r>
          </a:p>
          <a:p xmlns:a="http://schemas.openxmlformats.org/drawingml/2006/main">
            <a:r>
              <a:t>Konza Technopolis</a:t>
            </a:r>
          </a:p>
          <a:p xmlns:a="http://schemas.openxmlformats.org/drawingml/2006/main">
            <a:r>
              <a:t>Kenya</a:t>
            </a:r>
          </a:p>
          <a:p xmlns:a="http://schemas.openxmlformats.org/drawingml/2006/main">
            <a:r>
              <a:t>New-city development created room for modern infrastructure, investment and economic functions.</a:t>
            </a:r>
          </a:p>
          <a:p xmlns:a="http://schemas.openxmlformats.org/drawingml/2006/main">
            <a:r>
              <a:t>5</a:t>
            </a:r>
          </a:p>
          <a:p xmlns:a="http://schemas.openxmlformats.org/drawingml/2006/main">
            <a:r>
              <a:t>Eko Atlantic</a:t>
            </a:r>
          </a:p>
          <a:p xmlns:a="http://schemas.openxmlformats.org/drawingml/2006/main">
            <a:r>
              <a:t>Nigeria</a:t>
            </a:r>
          </a:p>
          <a:p xmlns:a="http://schemas.openxmlformats.org/drawingml/2006/main">
            <a:r>
              <a:t>New-city development created room for modern infrastructure, investment and economic functions.</a:t>
            </a:r>
          </a:p>
          <a:p xmlns:a="http://schemas.openxmlformats.org/drawingml/2006/main">
            <a:r>
              <a:t>6</a:t>
            </a:r>
          </a:p>
          <a:p xmlns:a="http://schemas.openxmlformats.org/drawingml/2006/main">
            <a:r>
              <a:t>New Administrative Capital</a:t>
            </a:r>
          </a:p>
          <a:p xmlns:a="http://schemas.openxmlformats.org/drawingml/2006/main">
            <a:r>
              <a:t>Egypt</a:t>
            </a:r>
          </a:p>
          <a:p xmlns:a="http://schemas.openxmlformats.org/drawingml/2006/main">
            <a:r>
              <a:t>New-city development created room for modern infrastructure, investment and economic functions.</a:t>
            </a:r>
          </a:p>
          <a:p xmlns:a="http://schemas.openxmlformats.org/drawingml/2006/main">
            <a:r>
              <a:t>THE LESSON: NEW CITIES CAN BE A COMPLEMENTARY NATIONAL DEVELOPMENT INSTRUMENT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reference cases, not proof of equivalent outcomes. Governance, finance, demand and delivery need separate review for Zimbabwe.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12.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The Diaspora City Solution</a:t>
            </a:r>
          </a:p>
          <a:p xmlns:a="http://schemas.openxmlformats.org/drawingml/2006/main">
            <a:r>
              <a:t>A new urban development model</a:t>
            </a:r>
          </a:p>
          <a:p xmlns:a="http://schemas.openxmlformats.org/drawingml/2006/main">
            <a:r>
              <a:t>12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MASTER PLANNED</a:t>
            </a:r>
          </a:p>
          <a:p xmlns:a="http://schemas.openxmlformats.org/drawingml/2006/main">
            <a:r>
              <a:t>Coherent land use from day one.</a:t>
            </a:r>
          </a:p>
          <a:p xmlns:a="http://schemas.openxmlformats.org/drawingml/2006/main">
            <a:r>
              <a:t>SMART-CITY ENABLED</a:t>
            </a:r>
          </a:p>
          <a:p xmlns:a="http://schemas.openxmlformats.org/drawingml/2006/main">
            <a:r>
              <a:t>Digital systems embedded at inception.</a:t>
            </a:r>
          </a:p>
          <a:p xmlns:a="http://schemas.openxmlformats.org/drawingml/2006/main">
            <a:r>
              <a:t>INFRASTRUCTURE-FIRST</a:t>
            </a:r>
          </a:p>
          <a:p xmlns:a="http://schemas.openxmlformats.org/drawingml/2006/main">
            <a:r>
              <a:t>Utilities and transport planned before scale-up.</a:t>
            </a:r>
          </a:p>
          <a:p xmlns:a="http://schemas.openxmlformats.org/drawingml/2006/main">
            <a:r>
              <a:t>INVESTMENT-LED</a:t>
            </a:r>
          </a:p>
          <a:p xmlns:a="http://schemas.openxmlformats.org/drawingml/2006/main">
            <a:r>
              <a:t>Designed around bankable economic activity.</a:t>
            </a:r>
          </a:p>
          <a:p xmlns:a="http://schemas.openxmlformats.org/drawingml/2006/main">
            <a:r>
              <a:t>SUSTAINABLE</a:t>
            </a:r>
          </a:p>
          <a:p xmlns:a="http://schemas.openxmlformats.org/drawingml/2006/main">
            <a:r>
              <a:t>Efficient, resilient and environmentally responsible.</a:t>
            </a:r>
          </a:p>
          <a:p xmlns:a="http://schemas.openxmlformats.org/drawingml/2006/main">
            <a:r>
              <a:t>Design the city around modern economic needs — rather than forcing modern needs into yesterday’s urban form.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https://diasporacityzimbabwe.com/city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13.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Why Diaspora Capital Matters</a:t>
            </a:r>
          </a:p>
          <a:p xmlns:a="http://schemas.openxmlformats.org/drawingml/2006/main">
            <a:r>
              <a:t>Turning global Zimbabwean networks into productive domestic investment</a:t>
            </a:r>
          </a:p>
          <a:p xmlns:a="http://schemas.openxmlformats.org/drawingml/2006/main">
            <a:r>
              <a:t>13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$</a:t>
            </a:r>
          </a:p>
          <a:p xmlns:a="http://schemas.openxmlformats.org/drawingml/2006/main">
            <a:r>
              <a:t>Capital</a:t>
            </a:r>
          </a:p>
          <a:p xmlns:a="http://schemas.openxmlformats.org/drawingml/2006/main">
            <a:r>
              <a:t>Investment capacity and long-term savings.</a:t>
            </a:r>
          </a:p>
          <a:p xmlns:a="http://schemas.openxmlformats.org/drawingml/2006/main">
            <a:r>
              <a:t>★</a:t>
            </a:r>
          </a:p>
          <a:p xmlns:a="http://schemas.openxmlformats.org/drawingml/2006/main">
            <a:r>
              <a:t>Skills</a:t>
            </a:r>
          </a:p>
          <a:p xmlns:a="http://schemas.openxmlformats.org/drawingml/2006/main">
            <a:r>
              <a:t>Professional and technical expertise.</a:t>
            </a:r>
          </a:p>
          <a:p xmlns:a="http://schemas.openxmlformats.org/drawingml/2006/main">
            <a:r>
              <a:t>⚙</a:t>
            </a:r>
          </a:p>
          <a:p xmlns:a="http://schemas.openxmlformats.org/drawingml/2006/main">
            <a:r>
              <a:t>Technology</a:t>
            </a:r>
          </a:p>
          <a:p xmlns:a="http://schemas.openxmlformats.org/drawingml/2006/main">
            <a:r>
              <a:t>Knowledge transfer and modern systems.</a:t>
            </a:r>
          </a:p>
          <a:p xmlns:a="http://schemas.openxmlformats.org/drawingml/2006/main">
            <a:r>
              <a:t>◎</a:t>
            </a:r>
          </a:p>
          <a:p xmlns:a="http://schemas.openxmlformats.org/drawingml/2006/main">
            <a:r>
              <a:t>Global Networks</a:t>
            </a:r>
          </a:p>
          <a:p xmlns:a="http://schemas.openxmlformats.org/drawingml/2006/main">
            <a:r>
              <a:t>International business relationships.</a:t>
            </a:r>
          </a:p>
          <a:p xmlns:a="http://schemas.openxmlformats.org/drawingml/2006/main">
            <a:r>
              <a:t>↗</a:t>
            </a:r>
          </a:p>
          <a:p xmlns:a="http://schemas.openxmlformats.org/drawingml/2006/main">
            <a:r>
              <a:t>Entrepreneurship</a:t>
            </a:r>
          </a:p>
          <a:p xmlns:a="http://schemas.openxmlformats.org/drawingml/2006/main">
            <a:r>
              <a:t>Business formation and innovation.</a:t>
            </a:r>
          </a:p>
          <a:p xmlns:a="http://schemas.openxmlformats.org/drawingml/2006/main">
            <a:r>
              <a:t>The challenge</a:t>
            </a:r>
          </a:p>
          <a:p xmlns:a="http://schemas.openxmlformats.org/drawingml/2006/main">
            <a:r>
              <a:t>Create a trusted investment vehicle that converts diaspora interest into transparent, professionally governed projects.</a:t>
            </a:r>
          </a:p>
          <a:p xmlns:a="http://schemas.openxmlformats.org/drawingml/2006/main">
            <a:r>
              <a:t>DIASPORA CITY PROVIDES</a:t>
            </a:r>
          </a:p>
          <a:p xmlns:a="http://schemas.openxmlformats.org/drawingml/2006/main">
            <a:r>
              <a:t>• Secure land</a:t>
            </a:r>
          </a:p>
          <a:p xmlns:a="http://schemas.openxmlformats.org/drawingml/2006/main">
            <a:r>
              <a:t>• Professional governance</a:t>
            </a:r>
          </a:p>
          <a:p xmlns:a="http://schemas.openxmlformats.org/drawingml/2006/main">
            <a:r>
              <a:t>• Transparent development structures</a:t>
            </a:r>
          </a:p>
          <a:p xmlns:a="http://schemas.openxmlformats.org/drawingml/2006/main">
            <a:r>
              <a:t>• Long-term investment opportunities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Land security and investment arrangements are requirements to establish, not confirmed project achievements.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14.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What Makes a World-Class City?</a:t>
            </a:r>
          </a:p>
          <a:p xmlns:a="http://schemas.openxmlformats.org/drawingml/2006/main">
            <a:r>
              <a:t>An integrated city where people can live, work, learn, heal and play</a:t>
            </a:r>
          </a:p>
          <a:p xmlns:a="http://schemas.openxmlformats.org/drawingml/2006/main">
            <a:r>
              <a:t>14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⌂</a:t>
            </a:r>
          </a:p>
          <a:p xmlns:a="http://schemas.openxmlformats.org/drawingml/2006/main">
            <a:r>
              <a:t>LIVE</a:t>
            </a:r>
          </a:p>
          <a:p xmlns:a="http://schemas.openxmlformats.org/drawingml/2006/main">
            <a:r>
              <a:t>Modern housing</a:t>
            </a:r>
          </a:p>
          <a:p xmlns:a="http://schemas.openxmlformats.org/drawingml/2006/main">
            <a:r>
              <a:t>Walkable neighbourhoods</a:t>
            </a:r>
          </a:p>
          <a:p xmlns:a="http://schemas.openxmlformats.org/drawingml/2006/main">
            <a:r>
              <a:t>▣</a:t>
            </a:r>
          </a:p>
          <a:p xmlns:a="http://schemas.openxmlformats.org/drawingml/2006/main">
            <a:r>
              <a:t>WORK</a:t>
            </a:r>
          </a:p>
          <a:p xmlns:a="http://schemas.openxmlformats.org/drawingml/2006/main">
            <a:r>
              <a:t>Business districts</a:t>
            </a:r>
          </a:p>
          <a:p xmlns:a="http://schemas.openxmlformats.org/drawingml/2006/main">
            <a:r>
              <a:t>Innovation hubs</a:t>
            </a:r>
          </a:p>
          <a:p xmlns:a="http://schemas.openxmlformats.org/drawingml/2006/main">
            <a:r>
              <a:t>◆</a:t>
            </a:r>
          </a:p>
          <a:p xmlns:a="http://schemas.openxmlformats.org/drawingml/2006/main">
            <a:r>
              <a:t>LEARN</a:t>
            </a:r>
          </a:p>
          <a:p xmlns:a="http://schemas.openxmlformats.org/drawingml/2006/main">
            <a:r>
              <a:t>Universities</a:t>
            </a:r>
          </a:p>
          <a:p xmlns:a="http://schemas.openxmlformats.org/drawingml/2006/main">
            <a:r>
              <a:t>Research centres</a:t>
            </a:r>
          </a:p>
          <a:p xmlns:a="http://schemas.openxmlformats.org/drawingml/2006/main">
            <a:r>
              <a:t>+</a:t>
            </a:r>
          </a:p>
          <a:p xmlns:a="http://schemas.openxmlformats.org/drawingml/2006/main">
            <a:r>
              <a:t>HEAL</a:t>
            </a:r>
          </a:p>
          <a:p xmlns:a="http://schemas.openxmlformats.org/drawingml/2006/main">
            <a:r>
              <a:t>International-standard healthcare</a:t>
            </a:r>
          </a:p>
          <a:p xmlns:a="http://schemas.openxmlformats.org/drawingml/2006/main">
            <a:r>
              <a:t>●</a:t>
            </a:r>
          </a:p>
          <a:p xmlns:a="http://schemas.openxmlformats.org/drawingml/2006/main">
            <a:r>
              <a:t>PLAY</a:t>
            </a:r>
          </a:p>
          <a:p xmlns:a="http://schemas.openxmlformats.org/drawingml/2006/main">
            <a:r>
              <a:t>Parks • sports • entertainment</a:t>
            </a:r>
          </a:p>
          <a:p xmlns:a="http://schemas.openxmlformats.org/drawingml/2006/main">
            <a:r>
              <a:t>THE CITY BECOMES AN ECONOMIC ECOSYSTEM — NOT JUST A RESIDENTIAL DEVELOPMENT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https://diasporacityzimbabwe.com/city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15.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Smart Infrastructure</a:t>
            </a:r>
          </a:p>
          <a:p xmlns:a="http://schemas.openxmlformats.org/drawingml/2006/main">
            <a:r>
              <a:t>Designing for 2050, not 1950</a:t>
            </a:r>
          </a:p>
          <a:p xmlns:a="http://schemas.openxmlformats.org/drawingml/2006/main">
            <a:r>
              <a:t>15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Fibre connectivity</a:t>
            </a:r>
          </a:p>
          <a:p xmlns:a="http://schemas.openxmlformats.org/drawingml/2006/main">
            <a:r>
              <a:t>Embedded from inception rather than retrofitted later.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Renewable energy</a:t>
            </a:r>
          </a:p>
          <a:p xmlns:a="http://schemas.openxmlformats.org/drawingml/2006/main">
            <a:r>
              <a:t>Embedded from inception rather than retrofitted later.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Smart water systems</a:t>
            </a:r>
          </a:p>
          <a:p xmlns:a="http://schemas.openxmlformats.org/drawingml/2006/main">
            <a:r>
              <a:t>Embedded from inception rather than retrofitted later.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Integrated public transport</a:t>
            </a:r>
          </a:p>
          <a:p xmlns:a="http://schemas.openxmlformats.org/drawingml/2006/main">
            <a:r>
              <a:t>Embedded from inception rather than retrofitted later.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Digital governance</a:t>
            </a:r>
          </a:p>
          <a:p xmlns:a="http://schemas.openxmlformats.org/drawingml/2006/main">
            <a:r>
              <a:t>Embedded from inception rather than retrofitted later.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Smart security systems</a:t>
            </a:r>
          </a:p>
          <a:p xmlns:a="http://schemas.openxmlformats.org/drawingml/2006/main">
            <a:r>
              <a:t>Embedded from inception rather than retrofitted later.</a:t>
            </a:r>
          </a:p>
          <a:p xmlns:a="http://schemas.openxmlformats.org/drawingml/2006/main">
            <a:r>
              <a:t>Smart systems are easier and cheaper to integrate during initial development than during urban retrofitting.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https://diasporacityzimbabwe.com/sustainability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Design, capacity, cost and servicing commitments remain subject to feasibility and approvals.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16.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Economic Impact</a:t>
            </a:r>
          </a:p>
          <a:p xmlns:a="http://schemas.openxmlformats.org/drawingml/2006/main">
            <a:r>
              <a:t>A new growth pole for Zimbabwe</a:t>
            </a:r>
          </a:p>
          <a:p xmlns:a="http://schemas.openxmlformats.org/drawingml/2006/main">
            <a:r>
              <a:t>16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INVESTMENT ATTRACTION</a:t>
            </a:r>
          </a:p>
          <a:p xmlns:a="http://schemas.openxmlformats.org/drawingml/2006/main">
            <a:r>
              <a:t>Diaspora investment</a:t>
            </a:r>
          </a:p>
          <a:p xmlns:a="http://schemas.openxmlformats.org/drawingml/2006/main">
            <a:r>
              <a:t>Institutional investment</a:t>
            </a:r>
          </a:p>
          <a:p xmlns:a="http://schemas.openxmlformats.org/drawingml/2006/main">
            <a:r>
              <a:t>International partnerships</a:t>
            </a:r>
          </a:p>
          <a:p xmlns:a="http://schemas.openxmlformats.org/drawingml/2006/main">
            <a:r>
              <a:t>EMPLOYMENT CREATION</a:t>
            </a:r>
          </a:p>
          <a:p xmlns:a="http://schemas.openxmlformats.org/drawingml/2006/main">
            <a:r>
              <a:t>Construction</a:t>
            </a:r>
          </a:p>
          <a:p xmlns:a="http://schemas.openxmlformats.org/drawingml/2006/main">
            <a:r>
              <a:t>Technology</a:t>
            </a:r>
          </a:p>
          <a:p xmlns:a="http://schemas.openxmlformats.org/drawingml/2006/main">
            <a:r>
              <a:t>Services</a:t>
            </a:r>
          </a:p>
          <a:p xmlns:a="http://schemas.openxmlformats.org/drawingml/2006/main">
            <a:r>
              <a:t>Manufacturing</a:t>
            </a:r>
          </a:p>
          <a:p xmlns:a="http://schemas.openxmlformats.org/drawingml/2006/main">
            <a:r>
              <a:t>REVENUE GENERATION</a:t>
            </a:r>
          </a:p>
          <a:p xmlns:a="http://schemas.openxmlformats.org/drawingml/2006/main">
            <a:r>
              <a:t>Rates</a:t>
            </a:r>
          </a:p>
          <a:p xmlns:a="http://schemas.openxmlformats.org/drawingml/2006/main">
            <a:r>
              <a:t>Taxes</a:t>
            </a:r>
          </a:p>
          <a:p xmlns:a="http://schemas.openxmlformats.org/drawingml/2006/main">
            <a:r>
              <a:t>Development levies</a:t>
            </a:r>
          </a:p>
          <a:p xmlns:a="http://schemas.openxmlformats.org/drawingml/2006/main">
            <a:r>
              <a:t>FOREIGN CURRENCY</a:t>
            </a:r>
          </a:p>
          <a:p xmlns:a="http://schemas.openxmlformats.org/drawingml/2006/main">
            <a:r>
              <a:t>Increased inflows</a:t>
            </a:r>
          </a:p>
          <a:p xmlns:a="http://schemas.openxmlformats.org/drawingml/2006/main">
            <a:r>
              <a:t>Reduced capital flight</a:t>
            </a:r>
          </a:p>
          <a:p xmlns:a="http://schemas.openxmlformats.org/drawingml/2006/main">
            <a:r>
              <a:t>NATIONAL VALUE = INVESTMENT + JOBS + REVENUE + FOREIGN CURRENCY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Benefits are proposed outcomes. No jobs forecast, investment return or revenue estimate has been verified.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17.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Environmental Benefits</a:t>
            </a:r>
          </a:p>
          <a:p xmlns:a="http://schemas.openxmlformats.org/drawingml/2006/main">
            <a:r>
              <a:t>A sustainable urban model</a:t>
            </a:r>
          </a:p>
          <a:p xmlns:a="http://schemas.openxmlformats.org/drawingml/2006/main">
            <a:r>
              <a:t>17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●</a:t>
            </a:r>
          </a:p>
          <a:p xmlns:a="http://schemas.openxmlformats.org/drawingml/2006/main">
            <a:r>
              <a:t>Solar power</a:t>
            </a:r>
          </a:p>
          <a:p xmlns:a="http://schemas.openxmlformats.org/drawingml/2006/main">
            <a:r>
              <a:t>Lower dependence on conventional energy.</a:t>
            </a:r>
          </a:p>
          <a:p xmlns:a="http://schemas.openxmlformats.org/drawingml/2006/main">
            <a:r>
              <a:t>●</a:t>
            </a:r>
          </a:p>
          <a:p xmlns:a="http://schemas.openxmlformats.org/drawingml/2006/main">
            <a:r>
              <a:t>Water harvesting</a:t>
            </a:r>
          </a:p>
          <a:p xmlns:a="http://schemas.openxmlformats.org/drawingml/2006/main">
            <a:r>
              <a:t>Capture and reuse water resources.</a:t>
            </a:r>
          </a:p>
          <a:p xmlns:a="http://schemas.openxmlformats.org/drawingml/2006/main">
            <a:r>
              <a:t>●</a:t>
            </a:r>
          </a:p>
          <a:p xmlns:a="http://schemas.openxmlformats.org/drawingml/2006/main">
            <a:r>
              <a:t>Wetland protection</a:t>
            </a:r>
          </a:p>
          <a:p xmlns:a="http://schemas.openxmlformats.org/drawingml/2006/main">
            <a:r>
              <a:t>Protect natural systems and resilience.</a:t>
            </a:r>
          </a:p>
          <a:p xmlns:a="http://schemas.openxmlformats.org/drawingml/2006/main">
            <a:r>
              <a:t>●</a:t>
            </a:r>
          </a:p>
          <a:p xmlns:a="http://schemas.openxmlformats.org/drawingml/2006/main">
            <a:r>
              <a:t>Green corridors</a:t>
            </a:r>
          </a:p>
          <a:p xmlns:a="http://schemas.openxmlformats.org/drawingml/2006/main">
            <a:r>
              <a:t>Connect communities and ecosystems.</a:t>
            </a:r>
          </a:p>
          <a:p xmlns:a="http://schemas.openxmlformats.org/drawingml/2006/main">
            <a:r>
              <a:t>●</a:t>
            </a:r>
          </a:p>
          <a:p xmlns:a="http://schemas.openxmlformats.org/drawingml/2006/main">
            <a:r>
              <a:t>Urban forestry</a:t>
            </a:r>
          </a:p>
          <a:p xmlns:a="http://schemas.openxmlformats.org/drawingml/2006/main">
            <a:r>
              <a:t>Shade, biodiversity and urban quality.</a:t>
            </a:r>
          </a:p>
          <a:p xmlns:a="http://schemas.openxmlformats.org/drawingml/2006/main">
            <a:r>
              <a:t>Zimbabwe already has a planning heritage that valued green space. The opportunity is to build on those principles with contemporary sustainability approaches.</a:t>
            </a:r>
          </a:p>
          <a:p xmlns:a="http://schemas.openxmlformats.org/drawingml/2006/main">
            <a:r>
              <a:t>RESILIENT • GREEN • RESOURCE-EFFICIENT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https://diasporacityzimbabwe.com/sustainability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Environmental baselines, safeguards and performance targets require assessment of a confirmed site.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18.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Strategic National Outcomes</a:t>
            </a:r>
          </a:p>
          <a:p xmlns:a="http://schemas.openxmlformats.org/drawingml/2006/main">
            <a:r>
              <a:t>What Diaspora City can deliver</a:t>
            </a:r>
          </a:p>
          <a:p xmlns:a="http://schemas.openxmlformats.org/drawingml/2006/main">
            <a:r>
              <a:t>18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Reduce pressure on existing cities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Create a new economic growth pole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Support housing delivery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Increase foreign investment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Promote innovation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Generate employment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Showcase Zimbabwe internationally</a:t>
            </a:r>
          </a:p>
          <a:p xmlns:a="http://schemas.openxmlformats.org/drawingml/2006/main">
            <a:r>
              <a:t>A NEW CITY CAN HELP REBALANCE ZIMBABWE'S URBAN, ECONOMIC AND INVESTMENT GEOGRAPHY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https://diasporacityzimbabwe.com/investment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These are strategic objectives, subject to feasibility, financing and delivery.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19.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Recommendation: National Urban Development Strategy</a:t>
            </a:r>
          </a:p>
          <a:p xmlns:a="http://schemas.openxmlformats.org/drawingml/2006/main">
            <a:r>
              <a:t>Pursue both regeneration and new-city development</a:t>
            </a:r>
          </a:p>
          <a:p xmlns:a="http://schemas.openxmlformats.org/drawingml/2006/main">
            <a:r>
              <a:t>19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1</a:t>
            </a:r>
          </a:p>
          <a:p xmlns:a="http://schemas.openxmlformats.org/drawingml/2006/main">
            <a:r>
              <a:t>1. REVITALISE EXISTING CITIES</a:t>
            </a:r>
          </a:p>
          <a:p xmlns:a="http://schemas.openxmlformats.org/drawingml/2006/main">
            <a:r>
              <a:t>Urban renewal</a:t>
            </a:r>
          </a:p>
          <a:p xmlns:a="http://schemas.openxmlformats.org/drawingml/2006/main">
            <a:r>
              <a:t>Infrastructure upgrades</a:t>
            </a:r>
          </a:p>
          <a:p xmlns:a="http://schemas.openxmlformats.org/drawingml/2006/main">
            <a:r>
              <a:t>CBD regeneration</a:t>
            </a:r>
          </a:p>
          <a:p xmlns:a="http://schemas.openxmlformats.org/drawingml/2006/main">
            <a:r>
              <a:t>2</a:t>
            </a:r>
          </a:p>
          <a:p xmlns:a="http://schemas.openxmlformats.org/drawingml/2006/main">
            <a:r>
              <a:t>2. DEVELOP NEW CITIES</a:t>
            </a:r>
          </a:p>
          <a:p xmlns:a="http://schemas.openxmlformats.org/drawingml/2006/main">
            <a:r>
              <a:t>Diaspora City</a:t>
            </a:r>
          </a:p>
          <a:p xmlns:a="http://schemas.openxmlformats.org/drawingml/2006/main">
            <a:r>
              <a:t>Smart Cities</a:t>
            </a:r>
          </a:p>
          <a:p xmlns:a="http://schemas.openxmlformats.org/drawingml/2006/main">
            <a:r>
              <a:t>Innovation Districts</a:t>
            </a:r>
          </a:p>
          <a:p xmlns:a="http://schemas.openxmlformats.org/drawingml/2006/main">
            <a:r>
              <a:t>New Economic Zones</a:t>
            </a:r>
          </a:p>
          <a:p xmlns:a="http://schemas.openxmlformats.org/drawingml/2006/main">
            <a:r>
              <a:t>Successful countries pursue both strategies simultaneously.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recommendation is to pursue both approaches through appropriate planning and investment decisions.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20.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Request to the Ministry</a:t>
            </a:r>
          </a:p>
          <a:p xmlns:a="http://schemas.openxmlformats.org/drawingml/2006/main">
            <a:r>
              <a:t>Institutional support to move from concept to feasibility</a:t>
            </a:r>
          </a:p>
          <a:p xmlns:a="http://schemas.openxmlformats.org/drawingml/2006/main">
            <a:r>
              <a:t>20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Recognition of Diaspora City as a strategic national project.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Allocation of suitable land.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Establishment of a multi-stakeholder technical committee.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Support for a feasibility study and master planning process.</a:t>
            </a:r>
          </a:p>
          <a:p xmlns:a="http://schemas.openxmlformats.org/drawingml/2006/main">
            <a:r>
              <a:t>✓</a:t>
            </a:r>
          </a:p>
          <a:p xmlns:a="http://schemas.openxmlformats.org/drawingml/2006/main">
            <a:r>
              <a:t>Integration into national urban development policy.</a:t>
            </a:r>
          </a:p>
          <a:p xmlns:a="http://schemas.openxmlformats.org/drawingml/2006/main">
            <a:r>
              <a:t>PROPOSED NEXT STEP: TECHNICAL ENGAGEMENT → FEASIBILITY → MASTER PLAN → IMPLEMENTATION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https://diasporacityzimbabwe.com/about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Proposed sequence: technical engagement, feasibility, master plan and implementation.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live Diaspora City Zimbabwe platform and dedicated project implementation, reviewed September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https://diasporacityzimbabwe.com/map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Live platform view, September 2026. City imagery and spatial locations are illustrative.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live Diaspora City Zimbabwe platform and dedicated project implementation, reviewed September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https://diasporacityzimbabwe.com/city-plan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demo count is a software feature, not land inventory. The scheme is not a surveyed or approved masterplan.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live Diaspora City Zimbabwe platform and dedicated project implementation, reviewed September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https://diasporacityzimbabwe.com/opportunities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Public interest counts are a future feature. No demand figures are simulated.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live Diaspora City Zimbabwe platform and dedicated project implementation, reviewed September 2026.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https://diasporacityzimbabwe.com/updates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live platform supports engagement. It does not establish planning approval, land allocation or legal ownership.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21.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ZIMBABWE HAS REACHED A</a:t>
            </a:r>
          </a:p>
          <a:p xmlns:a="http://schemas.openxmlformats.org/drawingml/2006/main">
            <a:r>
              <a:t>DEFINING URBAN MOMENT</a:t>
            </a:r>
          </a:p>
          <a:p xmlns:a="http://schemas.openxmlformats.org/drawingml/2006/main">
            <a:r>
              <a:t>The challenge is not merely to repair cities designed for another era.</a:t>
            </a:r>
          </a:p>
          <a:p xmlns:a="http://schemas.openxmlformats.org/drawingml/2006/main">
            <a:r>
              <a:t>The challenge is to create cities designed for the future.</a:t>
            </a:r>
          </a:p>
          <a:p xmlns:a="http://schemas.openxmlformats.org/drawingml/2006/main">
            <a:r>
              <a:t>DIASPORA CITY ZIMBABWE</a:t>
            </a:r>
          </a:p>
          <a:p xmlns:a="http://schemas.openxmlformats.org/drawingml/2006/main">
            <a:r>
              <a:t>A New City.  A New Economy.  A New Urban Future.</a:t>
            </a:r>
          </a:p>
          <a:p xmlns:a="http://schemas.openxmlformats.org/drawingml/2006/main">
            <a:r>
              <a:t>ZIDO • DIASPORA INVESTMENT • PLANNED URBAN GROWTH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Zimbabweans in Diaspora Organisation (ZIDO)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Diaspora_City_Zimbabwe_Ministry_Presentation(1).pptx, original slide 22.</a:t>
            </a:r>
          </a:p>
          <a:p xmlns:a="http://schemas.openxmlformats.org/drawingml/2006/main">
            <a:r>
              <a:t>Original source content:</a:t>
            </a:r>
          </a:p>
          <a:p xmlns:a="http://schemas.openxmlformats.org/drawingml/2006/main">
            <a:r>
              <a:t>Supporting Context from the ZIDO Proposal</a:t>
            </a:r>
          </a:p>
          <a:p xmlns:a="http://schemas.openxmlformats.org/drawingml/2006/main">
            <a:r>
              <a:t>Indicative development concept</a:t>
            </a:r>
          </a:p>
          <a:p xmlns:a="http://schemas.openxmlformats.org/drawingml/2006/main">
            <a:r>
              <a:t>22</a:t>
            </a:r>
          </a:p>
          <a:p xmlns:a="http://schemas.openxmlformats.org/drawingml/2006/main">
            <a:r>
              <a:t>Zimbabweans in Diaspora Organisation (ZIDO)  |  Diaspora City Zimbabwe</a:t>
            </a:r>
          </a:p>
          <a:p xmlns:a="http://schemas.openxmlformats.org/drawingml/2006/main">
            <a:r>
              <a:t>REIMAGINING URBAN DEVELOPMENT</a:t>
            </a:r>
          </a:p>
          <a:p xmlns:a="http://schemas.openxmlformats.org/drawingml/2006/main">
            <a:r>
              <a:t>500</a:t>
            </a:r>
          </a:p>
          <a:p xmlns:a="http://schemas.openxmlformats.org/drawingml/2006/main">
            <a:r>
              <a:t>UP TO 500 HECTARES</a:t>
            </a:r>
          </a:p>
          <a:p xmlns:a="http://schemas.openxmlformats.org/drawingml/2006/main">
            <a:r>
              <a:t>A substantial, master-planned urban development platform.</a:t>
            </a:r>
          </a:p>
          <a:p xmlns:a="http://schemas.openxmlformats.org/drawingml/2006/main">
            <a:r>
              <a:t>MIX</a:t>
            </a:r>
          </a:p>
          <a:p xmlns:a="http://schemas.openxmlformats.org/drawingml/2006/main">
            <a:r>
              <a:t>MIXED-USE COMMUNITY</a:t>
            </a:r>
          </a:p>
          <a:p xmlns:a="http://schemas.openxmlformats.org/drawingml/2006/main">
            <a:r>
              <a:t>Housing • commercial • schools • healthcare • recreation</a:t>
            </a:r>
          </a:p>
          <a:p xmlns:a="http://schemas.openxmlformats.org/drawingml/2006/main">
            <a:r>
              <a:t>INFRA</a:t>
            </a:r>
          </a:p>
          <a:p xmlns:a="http://schemas.openxmlformats.org/drawingml/2006/main">
            <a:r>
              <a:t>INFRASTRUCTURE</a:t>
            </a:r>
          </a:p>
          <a:p xmlns:a="http://schemas.openxmlformats.org/drawingml/2006/main">
            <a:r>
              <a:t>Integrated infrastructure designed for long-term growth.</a:t>
            </a:r>
          </a:p>
          <a:p xmlns:a="http://schemas.openxmlformats.org/drawingml/2006/main">
            <a:r>
              <a:t>Investment proposition</a:t>
            </a:r>
          </a:p>
          <a:p xmlns:a="http://schemas.openxmlformats.org/drawingml/2006/main">
            <a:r>
              <a:t>• Mobilise diaspora investment</a:t>
            </a:r>
          </a:p>
          <a:p xmlns:a="http://schemas.openxmlformats.org/drawingml/2006/main">
            <a:r>
              <a:t>• Support housing delivery</a:t>
            </a:r>
          </a:p>
          <a:p xmlns:a="http://schemas.openxmlformats.org/drawingml/2006/main">
            <a:r>
              <a:t>• Create employment</a:t>
            </a:r>
          </a:p>
          <a:p xmlns:a="http://schemas.openxmlformats.org/drawingml/2006/main">
            <a:r>
              <a:t>• Promote economic development</a:t>
            </a:r>
          </a:p>
          <a:p xmlns:a="http://schemas.openxmlformats.org/drawingml/2006/main">
            <a:r>
              <a:t>• Facilitate planned urban growth</a:t>
            </a:r>
          </a:p>
          <a:p xmlns:a="http://schemas.openxmlformats.org/drawingml/2006/main">
            <a:r>
              <a:t>• Create opportunities for diaspora and local investors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Website: https://diasporacityzimbabwe.com/vision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Source: supplied Ministry presentation, slide 22. The 170 fictional website stands are separate from this indicative land proposition.</a:t>
            </a:r>
          </a:p>
          <a:p xmlns:a="http://schemas.openxmlformats.org/drawingml/2006/main">
            <a:r>
              <a:t>All project renders are illustrative design concepts created for Diaspora City Zimbabwe. They do not depict a verified site or completed development.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13c28d5b244a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59a41608544a40" /><Relationship Type="http://schemas.openxmlformats.org/officeDocument/2006/relationships/slideLayout" Target="/ppt/slideLayouts/slideLayout1.xml" Id="R825ea46027c44d4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25ea46027c44d4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8e3b68bdc8fe4a44"/><Relationship Type="http://schemas.openxmlformats.org/officeDocument/2006/relationships/image" Target="/ppt/media/image.jpeg" Id="R07c46e8037c34dd9"/><Relationship Type="http://schemas.openxmlformats.org/officeDocument/2006/relationships/notesSlide" Target="/ppt/notesSlides/notesSlide1.xml" Id="R68d135cf119d4e8b"/><Relationship Id="rIdWebsite" Type="http://schemas.openxmlformats.org/officeDocument/2006/relationships/hyperlink" Target="https://diasporacityzimbabwe.com" TargetMode="External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c7bf1fc3e724fc3"/><Relationship Type="http://schemas.openxmlformats.org/officeDocument/2006/relationships/notesSlide" Target="/ppt/notesSlides/notesSlide2.xml" Id="Re0abc88e6de84b89"/><Relationship Id="rIdWebsite" Type="http://schemas.openxmlformats.org/officeDocument/2006/relationships/hyperlink" Target="https://diasporacityzimbabwe.com/vision" TargetMode="External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c492bfd71274d21"/><Relationship Type="http://schemas.openxmlformats.org/officeDocument/2006/relationships/notesSlide" Target="/ppt/notesSlides/notesSlide3.xml" Id="R01ce06fb503f4ff6"/><Relationship Id="rIdWebsite" Type="http://schemas.openxmlformats.org/officeDocument/2006/relationships/hyperlink" Target="https://diasporacityzimbabwe.com/vision" TargetMode="External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c7b72d262b147ed"/><Relationship Type="http://schemas.openxmlformats.org/officeDocument/2006/relationships/image" Target="/ppt/media/image2.jpeg" Id="Rfc82147b755e4f9c"/><Relationship Type="http://schemas.openxmlformats.org/officeDocument/2006/relationships/notesSlide" Target="/ppt/notesSlides/notesSlide4.xml" Id="R67253425f1684b92"/><Relationship Id="rIdWebsite" Type="http://schemas.openxmlformats.org/officeDocument/2006/relationships/hyperlink" Target="https://diasporacityzimbabwe.com/vision" TargetMode="Externa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a54edbe8e9a24b5f"/><Relationship Type="http://schemas.openxmlformats.org/officeDocument/2006/relationships/notesSlide" Target="/ppt/notesSlides/notesSlide5.xml" Id="Re05a302bc651489d"/><Relationship Id="rIdWebsite" Type="http://schemas.openxmlformats.org/officeDocument/2006/relationships/hyperlink" Target="https://diasporacityzimbabwe.com/vision" TargetMode="External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2ea4307a956405d"/><Relationship Type="http://schemas.openxmlformats.org/officeDocument/2006/relationships/image" Target="/ppt/media/image3.jpeg" Id="R3180f35930fe4bab"/><Relationship Type="http://schemas.openxmlformats.org/officeDocument/2006/relationships/notesSlide" Target="/ppt/notesSlides/notesSlide6.xml" Id="R054c5a70bcb64400"/><Relationship Id="rIdWebsite" Type="http://schemas.openxmlformats.org/officeDocument/2006/relationships/hyperlink" Target="https://diasporacityzimbabwe.com/business" TargetMode="External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e617f6124d3414a"/><Relationship Type="http://schemas.openxmlformats.org/officeDocument/2006/relationships/image" Target="/ppt/media/image4.jpeg" Id="R0751caddbb534b74"/><Relationship Type="http://schemas.openxmlformats.org/officeDocument/2006/relationships/notesSlide" Target="/ppt/notesSlides/notesSlide7.xml" Id="Rf96440dad836443e"/><Relationship Id="rIdWebsite" Type="http://schemas.openxmlformats.org/officeDocument/2006/relationships/hyperlink" Target="https://diasporacityzimbabwe.com/business" TargetMode="External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03caf099dfe4c56"/><Relationship Type="http://schemas.openxmlformats.org/officeDocument/2006/relationships/image" Target="/ppt/media/image5.jpeg" Id="R5dd16b24909f4acf"/><Relationship Type="http://schemas.openxmlformats.org/officeDocument/2006/relationships/notesSlide" Target="/ppt/notesSlides/notesSlide8.xml" Id="Rcac8ec1076154cf7"/><Relationship Id="rIdWebsite" Type="http://schemas.openxmlformats.org/officeDocument/2006/relationships/hyperlink" Target="https://diasporacityzimbabwe.com/vision" TargetMode="External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9169689dbb04094"/><Relationship Type="http://schemas.openxmlformats.org/officeDocument/2006/relationships/image" Target="/ppt/media/image6.jpeg" Id="Re556c361ae744f46"/><Relationship Type="http://schemas.openxmlformats.org/officeDocument/2006/relationships/notesSlide" Target="/ppt/notesSlides/notesSlide9.xml" Id="Rf851c3f5f6d24214"/><Relationship Id="rIdWebsite" Type="http://schemas.openxmlformats.org/officeDocument/2006/relationships/hyperlink" Target="https://diasporacityzimbabwe.com/living" TargetMode="External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43df82833fd4c60"/><Relationship Type="http://schemas.openxmlformats.org/officeDocument/2006/relationships/image" Target="/ppt/media/image7.jpeg" Id="R31260ddc817c44e7"/><Relationship Type="http://schemas.openxmlformats.org/officeDocument/2006/relationships/notesSlide" Target="/ppt/notesSlides/notesSlide10.xml" Id="Re3a222e9b5e34518"/><Relationship Id="rIdWebsite" Type="http://schemas.openxmlformats.org/officeDocument/2006/relationships/hyperlink" Target="https://diasporacityzimbabwe.com/city" TargetMode="External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9cac08314e2b4c23"/><Relationship Type="http://schemas.openxmlformats.org/officeDocument/2006/relationships/notesSlide" Target="/ppt/notesSlides/notesSlide11.xml" Id="Ra81a2c3eaef64c5f"/><Relationship Id="rIdWebsite" Type="http://schemas.openxmlformats.org/officeDocument/2006/relationships/hyperlink" Target="https://diasporacityzimbabwe.com/vision" TargetMode="External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1c19eae58bd4ba4"/><Relationship Type="http://schemas.openxmlformats.org/officeDocument/2006/relationships/image" Target="/ppt/media/image8.jpeg" Id="R9564d3ebb97c4771"/><Relationship Type="http://schemas.openxmlformats.org/officeDocument/2006/relationships/notesSlide" Target="/ppt/notesSlides/notesSlide12.xml" Id="R22b77351383a465b"/><Relationship Id="rIdWebsite" Type="http://schemas.openxmlformats.org/officeDocument/2006/relationships/hyperlink" Target="https://diasporacityzimbabwe.com/city" TargetMode="External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4c59f0f7aecc4f5c"/><Relationship Type="http://schemas.openxmlformats.org/officeDocument/2006/relationships/image" Target="/ppt/media/image9.jpeg" Id="R898c43c7093e4452"/><Relationship Type="http://schemas.openxmlformats.org/officeDocument/2006/relationships/notesSlide" Target="/ppt/notesSlides/notesSlide13.xml" Id="Recfaefb940244011"/><Relationship Id="rIdWebsite" Type="http://schemas.openxmlformats.org/officeDocument/2006/relationships/hyperlink" Target="https://diasporacityzimbabwe.com/investment" TargetMode="External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5adc7c74b9ed4572"/><Relationship Type="http://schemas.openxmlformats.org/officeDocument/2006/relationships/image" Target="/ppt/media/image10.jpeg" Id="Ra6e500463a384e34"/><Relationship Type="http://schemas.openxmlformats.org/officeDocument/2006/relationships/image" Target="/ppt/media/image11.jpeg" Id="R2114e52fb5a3404c"/><Relationship Type="http://schemas.openxmlformats.org/officeDocument/2006/relationships/image" Target="/ppt/media/image12.jpeg" Id="R31eaa2164ae14073"/><Relationship Type="http://schemas.openxmlformats.org/officeDocument/2006/relationships/notesSlide" Target="/ppt/notesSlides/notesSlide14.xml" Id="R570c198cae6b472f"/><Relationship Id="rIdWebsite" Type="http://schemas.openxmlformats.org/officeDocument/2006/relationships/hyperlink" Target="https://diasporacityzimbabwe.com/city" TargetMode="External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f42b1501dee64b74"/><Relationship Type="http://schemas.openxmlformats.org/officeDocument/2006/relationships/image" Target="/ppt/media/image13.jpeg" Id="R36f958b02a474173"/><Relationship Type="http://schemas.openxmlformats.org/officeDocument/2006/relationships/notesSlide" Target="/ppt/notesSlides/notesSlide15.xml" Id="R9fa6f5ddc3c144cc"/><Relationship Id="rIdWebsite" Type="http://schemas.openxmlformats.org/officeDocument/2006/relationships/hyperlink" Target="https://diasporacityzimbabwe.com/sustainability" TargetMode="External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d0c129478e24bc8"/><Relationship Type="http://schemas.openxmlformats.org/officeDocument/2006/relationships/image" Target="/ppt/media/image14.jpeg" Id="Re8788ef895094f8b"/><Relationship Type="http://schemas.openxmlformats.org/officeDocument/2006/relationships/notesSlide" Target="/ppt/notesSlides/notesSlide16.xml" Id="R8d0f94d536c749df"/><Relationship Id="rIdWebsite" Type="http://schemas.openxmlformats.org/officeDocument/2006/relationships/hyperlink" Target="https://diasporacityzimbabwe.com/investment" TargetMode="External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b1e0ea0be0144378"/><Relationship Type="http://schemas.openxmlformats.org/officeDocument/2006/relationships/image" Target="/ppt/media/image15.jpeg" Id="R288337d00d8b467e"/><Relationship Type="http://schemas.openxmlformats.org/officeDocument/2006/relationships/notesSlide" Target="/ppt/notesSlides/notesSlide17.xml" Id="R50346d90381c4e6e"/><Relationship Id="rIdWebsite" Type="http://schemas.openxmlformats.org/officeDocument/2006/relationships/hyperlink" Target="https://diasporacityzimbabwe.com/sustainability" TargetMode="External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3099d082176840c5"/><Relationship Type="http://schemas.openxmlformats.org/officeDocument/2006/relationships/image" Target="/ppt/media/image16.jpeg" Id="R972840bead984bf0"/><Relationship Type="http://schemas.openxmlformats.org/officeDocument/2006/relationships/notesSlide" Target="/ppt/notesSlides/notesSlide18.xml" Id="R915eed824ef3431d"/><Relationship Id="rIdWebsite" Type="http://schemas.openxmlformats.org/officeDocument/2006/relationships/hyperlink" Target="https://diasporacityzimbabwe.com/investment" TargetMode="External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32b10929aa74883"/><Relationship Type="http://schemas.openxmlformats.org/officeDocument/2006/relationships/notesSlide" Target="/ppt/notesSlides/notesSlide19.xml" Id="R31c8d750db0646c7"/><Relationship Id="rIdWebsite" Type="http://schemas.openxmlformats.org/officeDocument/2006/relationships/hyperlink" Target="https://diasporacityzimbabwe.com/vision" TargetMode="External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12944dbc22a14aa5"/><Relationship Type="http://schemas.openxmlformats.org/officeDocument/2006/relationships/image" Target="/ppt/media/image17.jpeg" Id="R9038289bcca3410f"/><Relationship Type="http://schemas.openxmlformats.org/officeDocument/2006/relationships/notesSlide" Target="/ppt/notesSlides/notesSlide20.xml" Id="R5e60c8dba47b4347"/><Relationship Id="rIdWebsite" Type="http://schemas.openxmlformats.org/officeDocument/2006/relationships/hyperlink" Target="https://diasporacityzimbabwe.com/about" TargetMode="External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680a779d574d49c6"/><Relationship Type="http://schemas.openxmlformats.org/officeDocument/2006/relationships/image" Target="/ppt/media/image18.jpeg" Id="R3f2b3d5bc54642c2"/><Relationship Type="http://schemas.openxmlformats.org/officeDocument/2006/relationships/notesSlide" Target="/ppt/notesSlides/notesSlide21.xml" Id="R80fd493b7a6b4f03"/><Relationship Id="rIdWebsite" Type="http://schemas.openxmlformats.org/officeDocument/2006/relationships/hyperlink" Target="https://diasporacityzimbabwe.com/map" TargetMode="External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74b11d15950940c9"/><Relationship Type="http://schemas.openxmlformats.org/officeDocument/2006/relationships/image" Target="/ppt/media/image19.jpeg" Id="Rd41979fb05914ba6"/><Relationship Type="http://schemas.openxmlformats.org/officeDocument/2006/relationships/notesSlide" Target="/ppt/notesSlides/notesSlide22.xml" Id="R3cc7e5f8607b44fc"/><Relationship Id="rIdWebsite" Type="http://schemas.openxmlformats.org/officeDocument/2006/relationships/hyperlink" Target="https://diasporacityzimbabwe.com/city-plan" TargetMode="External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020bbb1ad1941ec"/><Relationship Type="http://schemas.openxmlformats.org/officeDocument/2006/relationships/notesSlide" Target="/ppt/notesSlides/notesSlide23.xml" Id="R2c2f24bc8d6a4a4c"/><Relationship Id="rIdWebsite" Type="http://schemas.openxmlformats.org/officeDocument/2006/relationships/hyperlink" Target="https://diasporacityzimbabwe.com/opportunities" TargetMode="External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28a129f989a3405f"/><Relationship Type="http://schemas.openxmlformats.org/officeDocument/2006/relationships/image" Target="/ppt/media/image20.jpeg" Id="R2a655b6100fd4772"/><Relationship Type="http://schemas.openxmlformats.org/officeDocument/2006/relationships/notesSlide" Target="/ppt/notesSlides/notesSlide24.xml" Id="Ra273235e7f6b4c25"/><Relationship Id="rIdWebsite" Type="http://schemas.openxmlformats.org/officeDocument/2006/relationships/hyperlink" Target="https://diasporacityzimbabwe.com/updates" TargetMode="External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02efb72e39c94eda"/><Relationship Type="http://schemas.openxmlformats.org/officeDocument/2006/relationships/image" Target="/ppt/media/image21.jpeg" Id="R6037b2d426fc4e63"/><Relationship Type="http://schemas.openxmlformats.org/officeDocument/2006/relationships/notesSlide" Target="/ppt/notesSlides/notesSlide25.xml" Id="Racc62d1072e04394"/><Relationship Id="rIdWebsite" Type="http://schemas.openxmlformats.org/officeDocument/2006/relationships/hyperlink" Target="https://diasporacityzimbabwe.com" TargetMode="External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1.xml" Id="Re458d2a07edd4f94"/><Relationship Type="http://schemas.openxmlformats.org/officeDocument/2006/relationships/notesSlide" Target="/ppt/notesSlides/notesSlide26.xml" Id="Rc61db7f86dcd4ef3"/><Relationship Id="rIdWebsite" Type="http://schemas.openxmlformats.org/officeDocument/2006/relationships/hyperlink" Target="https://diasporacityzimbabwe.com/vision" TargetMode="Externa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A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527BE470-CB9F-4EE4-BF9C-E26F5C867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0E0A2821-205B-4C81-AB67-024E47CFA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diasporacityzimbabwe.com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773EED7A-93DE-418E-AFD1-672246234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c46e8037c34dd9"/>
          <a:srcRect xmlns:a="http://schemas.openxmlformats.org/drawingml/2006/main" l="0" t="20988" r="0" b="209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981450"/>
          </a:xfrm>
          <a:prstGeom xmlns:a="http://schemas.openxmlformats.org/drawingml/2006/main" prst="rect">
            <a:avLst/>
          </a:prstGeom>
        </p:spPr>
      </p:pic>
      <p:sp>
        <p:nvSpPr>
          <p:cNvPr id="5" name="ILLUSTRATIVE CITY VISION">
            <a:extLst xmlns:a="http://schemas.openxmlformats.org/drawingml/2006/main">
              <a:ext uri="{FF2B5EF4-FFF2-40B4-BE49-F238E27FC236}">
                <a16:creationId xmlns:a16="http://schemas.microsoft.com/office/drawing/2014/main" id="{3E3D5D4F-2564-4912-8615-7C153709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57600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ILLUSTRATIVE CITY VISION</a:t>
            </a:r>
          </a:p>
        </p:txBody>
      </p:sp>
      <p:sp>
        <p:nvSpPr>
          <p:cNvPr id="6" name="DIASPORA CITY&#10;ZIMBABWE">
            <a:extLst xmlns:a="http://schemas.openxmlformats.org/drawingml/2006/main">
              <a:ext uri="{FF2B5EF4-FFF2-40B4-BE49-F238E27FC236}">
                <a16:creationId xmlns:a16="http://schemas.microsoft.com/office/drawing/2014/main" id="{8161DEA1-76F2-4720-80EB-3AE7707D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10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DIASPORA CITY</a:t>
            </a:r>
          </a:p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43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ZIMBABWE</a:t>
            </a:r>
          </a:p>
        </p:txBody>
      </p:sp>
      <p:sp>
        <p:nvSpPr>
          <p:cNvPr id="7" name="Reimagining urban development in Zimbabw">
            <a:extLst xmlns:a="http://schemas.openxmlformats.org/drawingml/2006/main">
              <a:ext uri="{FF2B5EF4-FFF2-40B4-BE49-F238E27FC236}">
                <a16:creationId xmlns:a16="http://schemas.microsoft.com/office/drawing/2014/main" id="{916FD74F-75E7-40C4-ACED-EB074196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48150"/>
            <a:ext cx="4333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E2C382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2C382"/>
                </a:solidFill>
                <a:latin typeface="Nimbus Sans"/>
                <a:ea typeface="Nimbus Sans"/>
                <a:cs typeface="Nimbus Sans"/>
              </a:rPr>
              <a:t>Reimagining urban development in Zimbabwe</a:t>
            </a:r>
          </a:p>
        </p:txBody>
      </p:sp>
      <p:sp>
        <p:nvSpPr>
          <p:cNvPr id="8" name="A strategic proposition to the Ministry ">
            <a:extLst xmlns:a="http://schemas.openxmlformats.org/drawingml/2006/main">
              <a:ext uri="{FF2B5EF4-FFF2-40B4-BE49-F238E27FC236}">
                <a16:creationId xmlns:a16="http://schemas.microsoft.com/office/drawing/2014/main" id="{3B92104A-789E-475D-B704-58C12A3A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0"/>
            <a:ext cx="4333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A strategic proposition to the Ministry of Local Government and Public Works</a:t>
            </a:r>
          </a:p>
        </p:txBody>
      </p:sp>
      <p:sp>
        <p:nvSpPr>
          <p:cNvPr id="9" name="Zimbabweans in Diaspora Organisation (ZI">
            <a:extLst xmlns:a="http://schemas.openxmlformats.org/drawingml/2006/main">
              <a:ext uri="{FF2B5EF4-FFF2-40B4-BE49-F238E27FC236}">
                <a16:creationId xmlns:a16="http://schemas.microsoft.com/office/drawing/2014/main" id="{BC3BA11E-0CFF-4475-872B-6837E016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64293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1500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Zimbabweans in Diaspora Organisation (ZIDO)</a:t>
            </a:r>
          </a:p>
        </p:txBody>
      </p:sp>
    </p:spTree>
    <p:extLst>
      <p:ext uri="{BB962C8B-B14F-4D97-AF65-F5344CB8AC3E}">
        <p14:creationId xmlns:p14="http://schemas.microsoft.com/office/powerpoint/2010/main" val="21444948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A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C420AEEC-DA08-41D6-A20C-3562AF564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33FB7C2B-B50B-4029-8A97-994546590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02">
            <a:extLst xmlns:a="http://schemas.openxmlformats.org/drawingml/2006/main">
              <a:ext uri="{FF2B5EF4-FFF2-40B4-BE49-F238E27FC236}">
                <a16:creationId xmlns:a16="http://schemas.microsoft.com/office/drawing/2014/main" id="{9BB7DF2C-A4CF-4DE1-B76B-E526699F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4" name="A dual urban strategy">
            <a:extLst xmlns:a="http://schemas.openxmlformats.org/drawingml/2006/main">
              <a:ext uri="{FF2B5EF4-FFF2-40B4-BE49-F238E27FC236}">
                <a16:creationId xmlns:a16="http://schemas.microsoft.com/office/drawing/2014/main" id="{D4E6504F-770B-4202-9C5D-A220289A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dual urban strategy</a:t>
            </a:r>
          </a:p>
        </p:txBody>
      </p:sp>
      <p:sp>
        <p:nvSpPr>
          <p:cNvPr id="5" name="Zimbabwe can regenerate existing cities ">
            <a:extLst xmlns:a="http://schemas.openxmlformats.org/drawingml/2006/main">
              <a:ext uri="{FF2B5EF4-FFF2-40B4-BE49-F238E27FC236}">
                <a16:creationId xmlns:a16="http://schemas.microsoft.com/office/drawing/2014/main" id="{D5224C22-5CF5-4B42-B89A-BFA5AD43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Zimbabwe can regenerate existing cities while creating room for a new generation of planned urban development.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67BDC0C0-A6F4-4275-974A-9CB72CD2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defRPr>
            </a:pPr>
            <a:r>
              <a: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7" name="Regenerate existing cities">
            <a:extLst xmlns:a="http://schemas.openxmlformats.org/drawingml/2006/main">
              <a:ext uri="{FF2B5EF4-FFF2-40B4-BE49-F238E27FC236}">
                <a16:creationId xmlns:a16="http://schemas.microsoft.com/office/drawing/2014/main" id="{969C378A-0D35-44C2-B37B-FC43685BD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5191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Regenerate existing cities</a:t>
            </a:r>
          </a:p>
        </p:txBody>
      </p:sp>
      <p:sp>
        <p:nvSpPr>
          <p:cNvPr id="8" name="Renew infrastructure and restore the eco">
            <a:extLst xmlns:a="http://schemas.openxmlformats.org/drawingml/2006/main">
              <a:ext uri="{FF2B5EF4-FFF2-40B4-BE49-F238E27FC236}">
                <a16:creationId xmlns:a16="http://schemas.microsoft.com/office/drawing/2014/main" id="{7D7DF766-4B01-4EFF-848E-3D8A435A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43400"/>
            <a:ext cx="5095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Renew infrastructure and restore the economic vitality of established urban centres.</a:t>
            </a:r>
          </a:p>
        </p:txBody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929D98DD-6E88-4B95-A31E-D255F7F5B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241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defRPr>
            </a:pPr>
            <a:r>
              <a: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Develop Diaspora City">
            <a:extLst xmlns:a="http://schemas.openxmlformats.org/drawingml/2006/main">
              <a:ext uri="{FF2B5EF4-FFF2-40B4-BE49-F238E27FC236}">
                <a16:creationId xmlns:a16="http://schemas.microsoft.com/office/drawing/2014/main" id="{13117E72-22E0-4DF2-B3B7-F73370AE4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76625"/>
            <a:ext cx="5191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Develop Diaspora City</a:t>
            </a:r>
          </a:p>
        </p:txBody>
      </p:sp>
      <p:sp>
        <p:nvSpPr>
          <p:cNvPr id="11" name="Create a complementary national project ">
            <a:extLst xmlns:a="http://schemas.openxmlformats.org/drawingml/2006/main">
              <a:ext uri="{FF2B5EF4-FFF2-40B4-BE49-F238E27FC236}">
                <a16:creationId xmlns:a16="http://schemas.microsoft.com/office/drawing/2014/main" id="{5E274E15-3102-48B1-BDB9-E6F9C969F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43400"/>
            <a:ext cx="5095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Create a complementary national project designed around modern housing, infrastructure and productive investment.</a:t>
            </a:r>
          </a:p>
        </p:txBody>
      </p:sp>
    </p:spTree>
    <p:extLst>
      <p:ext uri="{BB962C8B-B14F-4D97-AF65-F5344CB8AC3E}">
        <p14:creationId xmlns:p14="http://schemas.microsoft.com/office/powerpoint/2010/main" val="8248898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D69239DF-B2E7-40CD-80D9-66C51AF6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73B47226-57BA-4916-AAC1-AB6F5E28C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61D58E81-0C41-4517-A136-76F22A7F6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4" name="The inherited urban model">
            <a:extLst xmlns:a="http://schemas.openxmlformats.org/drawingml/2006/main">
              <a:ext uri="{FF2B5EF4-FFF2-40B4-BE49-F238E27FC236}">
                <a16:creationId xmlns:a16="http://schemas.microsoft.com/office/drawing/2014/main" id="{01AC72C3-D160-435A-BE08-0A5AB146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inherited urban model</a:t>
            </a:r>
          </a:p>
        </p:txBody>
      </p:sp>
      <p:sp>
        <p:nvSpPr>
          <p:cNvPr id="5" name="Zimbabwe’s urban development reflects th">
            <a:extLst xmlns:a="http://schemas.openxmlformats.org/drawingml/2006/main">
              <a:ext uri="{FF2B5EF4-FFF2-40B4-BE49-F238E27FC236}">
                <a16:creationId xmlns:a16="http://schemas.microsoft.com/office/drawing/2014/main" id="{8017B3D5-CE60-4ECA-AC87-04E09FC6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Zimbabwe’s urban development reflects the functions that originally shaped its towns.</a:t>
            </a:r>
          </a:p>
        </p:txBody>
      </p:sp>
      <p:sp>
        <p:nvSpPr>
          <p:cNvPr id="6" name="Administrative centres">
            <a:extLst xmlns:a="http://schemas.openxmlformats.org/drawingml/2006/main">
              <a:ext uri="{FF2B5EF4-FFF2-40B4-BE49-F238E27FC236}">
                <a16:creationId xmlns:a16="http://schemas.microsoft.com/office/drawing/2014/main" id="{724B0AB9-4954-4D90-8494-695975C07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Administrative centres</a:t>
            </a:r>
          </a:p>
        </p:txBody>
      </p:sp>
      <p:sp>
        <p:nvSpPr>
          <p:cNvPr id="7" name="Governance and colonial administration s">
            <a:extLst xmlns:a="http://schemas.openxmlformats.org/drawingml/2006/main">
              <a:ext uri="{FF2B5EF4-FFF2-40B4-BE49-F238E27FC236}">
                <a16:creationId xmlns:a16="http://schemas.microsoft.com/office/drawing/2014/main" id="{DD946C2F-B03F-4289-B09C-0B2632AF7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7650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Governance and colonial administration shaped early urban form.</a:t>
            </a:r>
          </a:p>
        </p:txBody>
      </p:sp>
      <p:sp>
        <p:nvSpPr>
          <p:cNvPr id="8" name="Industry and extraction">
            <a:extLst xmlns:a="http://schemas.openxmlformats.org/drawingml/2006/main">
              <a:ext uri="{FF2B5EF4-FFF2-40B4-BE49-F238E27FC236}">
                <a16:creationId xmlns:a16="http://schemas.microsoft.com/office/drawing/2014/main" id="{E75A8A09-EDEE-4FB1-AEAA-5947C5B6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5242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Industry and extraction</a:t>
            </a:r>
          </a:p>
        </p:txBody>
      </p:sp>
      <p:sp>
        <p:nvSpPr>
          <p:cNvPr id="9" name="Towns grew around industrial, mining and">
            <a:extLst xmlns:a="http://schemas.openxmlformats.org/drawingml/2006/main">
              <a:ext uri="{FF2B5EF4-FFF2-40B4-BE49-F238E27FC236}">
                <a16:creationId xmlns:a16="http://schemas.microsoft.com/office/drawing/2014/main" id="{9B162EF8-99E8-4ABD-9FEA-0B5C5500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52425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Towns grew around industrial, mining and agricultural activity.</a:t>
            </a:r>
          </a:p>
        </p:txBody>
      </p:sp>
      <p:sp>
        <p:nvSpPr>
          <p:cNvPr id="10" name="Rail and transport">
            <a:extLst xmlns:a="http://schemas.openxmlformats.org/drawingml/2006/main">
              <a:ext uri="{FF2B5EF4-FFF2-40B4-BE49-F238E27FC236}">
                <a16:creationId xmlns:a16="http://schemas.microsoft.com/office/drawing/2014/main" id="{7E993BB7-D3C2-4FCE-8613-BFADC2AB4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Rail and transport</a:t>
            </a:r>
          </a:p>
        </p:txBody>
      </p:sp>
      <p:sp>
        <p:nvSpPr>
          <p:cNvPr id="11" name="Transport connections determined where s">
            <a:extLst xmlns:a="http://schemas.openxmlformats.org/drawingml/2006/main">
              <a:ext uri="{FF2B5EF4-FFF2-40B4-BE49-F238E27FC236}">
                <a16:creationId xmlns:a16="http://schemas.microsoft.com/office/drawing/2014/main" id="{AB199F29-7153-478D-8B11-1CA816E62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57200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Transport connections determined where settlements and commerce developed.</a:t>
            </a:r>
          </a:p>
        </p:txBody>
      </p:sp>
      <p:sp>
        <p:nvSpPr>
          <p:cNvPr id="12" name="Harare, founded as Salisbury in 1890, de">
            <a:extLst xmlns:a="http://schemas.openxmlformats.org/drawingml/2006/main">
              <a:ext uri="{FF2B5EF4-FFF2-40B4-BE49-F238E27FC236}">
                <a16:creationId xmlns:a16="http://schemas.microsoft.com/office/drawing/2014/main" id="{8364B3E3-2F12-449C-BFC0-5C0FF244C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4360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Harare, founded as Salisbury in 1890, developed as an administrative centre. Today’s requirements extend beyond that original planning context.</a:t>
            </a:r>
          </a:p>
        </p:txBody>
      </p:sp>
    </p:spTree>
    <p:extLst>
      <p:ext uri="{BB962C8B-B14F-4D97-AF65-F5344CB8AC3E}">
        <p14:creationId xmlns:p14="http://schemas.microsoft.com/office/powerpoint/2010/main" val="6235360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21764403-F221-421A-AC08-72B499E6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027BA2F6-8B81-4AC6-915B-0CA02CEA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5E11B126-9EE5-4E37-893C-D9A2F13FB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4" name="Urban capacity under pressure">
            <a:extLst xmlns:a="http://schemas.openxmlformats.org/drawingml/2006/main">
              <a:ext uri="{FF2B5EF4-FFF2-40B4-BE49-F238E27FC236}">
                <a16:creationId xmlns:a16="http://schemas.microsoft.com/office/drawing/2014/main" id="{40529B19-C053-4FCE-8852-F557F009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Urban capacity under pressure</a:t>
            </a:r>
          </a:p>
        </p:txBody>
      </p:sp>
      <p:sp>
        <p:nvSpPr>
          <p:cNvPr id="5" name="The challenge concerns structural capaci">
            <a:extLst xmlns:a="http://schemas.openxmlformats.org/drawingml/2006/main">
              <a:ext uri="{FF2B5EF4-FFF2-40B4-BE49-F238E27FC236}">
                <a16:creationId xmlns:a16="http://schemas.microsoft.com/office/drawing/2014/main" id="{237D77DB-7630-4A15-9D30-ABB3BD7DF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challenge concerns structural capacity as well as management.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82147b755e4f9c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11C31838-F408-42C8-A7C5-B5C155E44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Population and housing">
            <a:extLst xmlns:a="http://schemas.openxmlformats.org/drawingml/2006/main">
              <a:ext uri="{FF2B5EF4-FFF2-40B4-BE49-F238E27FC236}">
                <a16:creationId xmlns:a16="http://schemas.microsoft.com/office/drawing/2014/main" id="{9B8382BB-B082-4A9D-B613-54DAEFEE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Population and housing</a:t>
            </a:r>
          </a:p>
        </p:txBody>
      </p:sp>
      <p:sp>
        <p:nvSpPr>
          <p:cNvPr id="9" name="Growth has exceeded the assumptions behi">
            <a:extLst xmlns:a="http://schemas.openxmlformats.org/drawingml/2006/main">
              <a:ext uri="{FF2B5EF4-FFF2-40B4-BE49-F238E27FC236}">
                <a16:creationId xmlns:a16="http://schemas.microsoft.com/office/drawing/2014/main" id="{02B112D5-F592-4FF8-815B-C182816A9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Growth has exceeded the assumptions behind older city plans.</a:t>
            </a:r>
          </a:p>
        </p:txBody>
      </p:sp>
      <p:sp>
        <p:nvSpPr>
          <p:cNvPr id="10" name="Infrastructure">
            <a:extLst xmlns:a="http://schemas.openxmlformats.org/drawingml/2006/main">
              <a:ext uri="{FF2B5EF4-FFF2-40B4-BE49-F238E27FC236}">
                <a16:creationId xmlns:a16="http://schemas.microsoft.com/office/drawing/2014/main" id="{FC6D417C-3ACE-4423-A2E4-3224AF97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Infrastructure</a:t>
            </a:r>
          </a:p>
        </p:txBody>
      </p:sp>
      <p:sp>
        <p:nvSpPr>
          <p:cNvPr id="11" name="Existing networks need upgrades and expa">
            <a:extLst xmlns:a="http://schemas.openxmlformats.org/drawingml/2006/main">
              <a:ext uri="{FF2B5EF4-FFF2-40B4-BE49-F238E27FC236}">
                <a16:creationId xmlns:a16="http://schemas.microsoft.com/office/drawing/2014/main" id="{1FD35BED-8469-4FC4-8D85-C0381C788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Existing networks need upgrades and expansion to meet demand.</a:t>
            </a:r>
          </a:p>
        </p:txBody>
      </p:sp>
      <p:sp>
        <p:nvSpPr>
          <p:cNvPr id="12" name="Planning capacity">
            <a:extLst xmlns:a="http://schemas.openxmlformats.org/drawingml/2006/main">
              <a:ext uri="{FF2B5EF4-FFF2-40B4-BE49-F238E27FC236}">
                <a16:creationId xmlns:a16="http://schemas.microsoft.com/office/drawing/2014/main" id="{EB9A5347-63EE-4B40-9B52-886A0F3F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Planning capacity</a:t>
            </a:r>
          </a:p>
        </p:txBody>
      </p:sp>
      <p:sp>
        <p:nvSpPr>
          <p:cNvPr id="13" name="Inherited frameworks and delayed expansi">
            <a:extLst xmlns:a="http://schemas.openxmlformats.org/drawingml/2006/main">
              <a:ext uri="{FF2B5EF4-FFF2-40B4-BE49-F238E27FC236}">
                <a16:creationId xmlns:a16="http://schemas.microsoft.com/office/drawing/2014/main" id="{765B6475-15D1-424A-BB9B-BF512297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Inherited frameworks and delayed expansion leave services responding after pressure emerges.</a:t>
            </a:r>
          </a:p>
        </p:txBody>
      </p:sp>
      <p:sp>
        <p:nvSpPr>
          <p:cNvPr id="14" name="Concept image shows a proposed future sy">
            <a:extLst xmlns:a="http://schemas.openxmlformats.org/drawingml/2006/main">
              <a:ext uri="{FF2B5EF4-FFF2-40B4-BE49-F238E27FC236}">
                <a16:creationId xmlns:a16="http://schemas.microsoft.com/office/drawing/2014/main" id="{25B09F2E-63AE-4874-BB82-A5984AF5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Concept image shows a proposed future system. Existing urban capacity requires local assessment.</a:t>
            </a:r>
          </a:p>
        </p:txBody>
      </p:sp>
    </p:spTree>
    <p:extLst>
      <p:ext uri="{BB962C8B-B14F-4D97-AF65-F5344CB8AC3E}">
        <p14:creationId xmlns:p14="http://schemas.microsoft.com/office/powerpoint/2010/main" val="179394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2019E2BA-AB09-4125-BD0F-E238AD4F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B42ACD48-6AF1-4061-9BAC-02280F19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C305A707-F093-44F4-8CDB-89ED08C8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4" name="Four reinforcing pressures">
            <a:extLst xmlns:a="http://schemas.openxmlformats.org/drawingml/2006/main">
              <a:ext uri="{FF2B5EF4-FFF2-40B4-BE49-F238E27FC236}">
                <a16:creationId xmlns:a16="http://schemas.microsoft.com/office/drawing/2014/main" id="{444B3AF8-B06D-428C-93A1-52DA6E2F5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Four reinforcing pressures</a:t>
            </a:r>
          </a:p>
        </p:txBody>
      </p:sp>
      <p:sp>
        <p:nvSpPr>
          <p:cNvPr id="5" name="The case for new capacity sits alongside">
            <a:extLst xmlns:a="http://schemas.openxmlformats.org/drawingml/2006/main">
              <a:ext uri="{FF2B5EF4-FFF2-40B4-BE49-F238E27FC236}">
                <a16:creationId xmlns:a16="http://schemas.microsoft.com/office/drawing/2014/main" id="{290B35A6-A7D4-4EF2-9E7A-4C63F7EF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case for new capacity sits alongside the continuing need to maintain and improve existing cities.</a:t>
            </a:r>
          </a:p>
        </p:txBody>
      </p:sp>
      <p:sp>
        <p:nvSpPr>
          <p:cNvPr id="6" name="Population growth">
            <a:extLst xmlns:a="http://schemas.openxmlformats.org/drawingml/2006/main">
              <a:ext uri="{FF2B5EF4-FFF2-40B4-BE49-F238E27FC236}">
                <a16:creationId xmlns:a16="http://schemas.microsoft.com/office/drawing/2014/main" id="{CF149CA1-AA6A-4C4C-A0CE-80D9FA4A3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Population growth</a:t>
            </a:r>
          </a:p>
        </p:txBody>
      </p:sp>
      <p:sp>
        <p:nvSpPr>
          <p:cNvPr id="7" name="Urbanisation increases demand for housin">
            <a:extLst xmlns:a="http://schemas.openxmlformats.org/drawingml/2006/main">
              <a:ext uri="{FF2B5EF4-FFF2-40B4-BE49-F238E27FC236}">
                <a16:creationId xmlns:a16="http://schemas.microsoft.com/office/drawing/2014/main" id="{91C7772D-04C3-49BB-B043-71B50208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7650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Urbanisation increases demand for housing and services.</a:t>
            </a:r>
          </a:p>
        </p:txBody>
      </p:sp>
      <p:sp>
        <p:nvSpPr>
          <p:cNvPr id="8" name="Ageing infrastructure">
            <a:extLst xmlns:a="http://schemas.openxmlformats.org/drawingml/2006/main">
              <a:ext uri="{FF2B5EF4-FFF2-40B4-BE49-F238E27FC236}">
                <a16:creationId xmlns:a16="http://schemas.microsoft.com/office/drawing/2014/main" id="{2A247FCB-EF1C-4B2A-89A9-FF404B1D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956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Ageing infrastructure</a:t>
            </a:r>
          </a:p>
        </p:txBody>
      </p:sp>
      <p:sp>
        <p:nvSpPr>
          <p:cNvPr id="9" name="Water, sewerage, roads and drainage requ">
            <a:extLst xmlns:a="http://schemas.openxmlformats.org/drawingml/2006/main">
              <a:ext uri="{FF2B5EF4-FFF2-40B4-BE49-F238E27FC236}">
                <a16:creationId xmlns:a16="http://schemas.microsoft.com/office/drawing/2014/main" id="{5F785F7F-8EB3-4308-8670-A4CD471A0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9565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Water, sewerage, roads and drainage require sustained renewal.</a:t>
            </a:r>
          </a:p>
        </p:txBody>
      </p:sp>
      <p:sp>
        <p:nvSpPr>
          <p:cNvPr id="10" name="Economic informality">
            <a:extLst xmlns:a="http://schemas.openxmlformats.org/drawingml/2006/main">
              <a:ext uri="{FF2B5EF4-FFF2-40B4-BE49-F238E27FC236}">
                <a16:creationId xmlns:a16="http://schemas.microsoft.com/office/drawing/2014/main" id="{DFD1EDE4-40C6-4A32-8A9F-66482D690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1480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Economic informality</a:t>
            </a:r>
          </a:p>
        </p:txBody>
      </p:sp>
      <p:sp>
        <p:nvSpPr>
          <p:cNvPr id="11" name="Trading patterns reflect wider employmen">
            <a:extLst xmlns:a="http://schemas.openxmlformats.org/drawingml/2006/main">
              <a:ext uri="{FF2B5EF4-FFF2-40B4-BE49-F238E27FC236}">
                <a16:creationId xmlns:a16="http://schemas.microsoft.com/office/drawing/2014/main" id="{9DC4AA8F-E1AC-4802-89DF-1B11C866A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1480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Trading patterns reflect wider employment and economic pressures.</a:t>
            </a:r>
          </a:p>
        </p:txBody>
      </p:sp>
      <p:sp>
        <p:nvSpPr>
          <p:cNvPr id="12" name="Planning backlogs">
            <a:extLst xmlns:a="http://schemas.openxmlformats.org/drawingml/2006/main">
              <a:ext uri="{FF2B5EF4-FFF2-40B4-BE49-F238E27FC236}">
                <a16:creationId xmlns:a16="http://schemas.microsoft.com/office/drawing/2014/main" id="{3883A04F-371E-4BFA-8C50-EE1F62044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339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Planning backlogs</a:t>
            </a:r>
          </a:p>
        </p:txBody>
      </p:sp>
      <p:sp>
        <p:nvSpPr>
          <p:cNvPr id="13" name="Delayed expansion contributes to unplann">
            <a:extLst xmlns:a="http://schemas.openxmlformats.org/drawingml/2006/main">
              <a:ext uri="{FF2B5EF4-FFF2-40B4-BE49-F238E27FC236}">
                <a16:creationId xmlns:a16="http://schemas.microsoft.com/office/drawing/2014/main" id="{15356549-B403-43CA-90B8-E8846383E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3395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Delayed expansion contributes to unplanned growth at the urban edge.</a:t>
            </a:r>
          </a:p>
        </p:txBody>
      </p:sp>
    </p:spTree>
    <p:extLst>
      <p:ext uri="{BB962C8B-B14F-4D97-AF65-F5344CB8AC3E}">
        <p14:creationId xmlns:p14="http://schemas.microsoft.com/office/powerpoint/2010/main" val="9962665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9A3E5CFA-1A88-43DB-9A7A-2909F077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64823A0F-8A50-4D24-9BE5-84806E39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diasporacityzimbabwe.com/business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ADAA1340-3580-43A7-8D5A-5AA5C3315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06</a:t>
            </a:r>
          </a:p>
        </p:txBody>
      </p:sp>
      <p:sp>
        <p:nvSpPr>
          <p:cNvPr id="4" name="A stronger productive economy">
            <a:extLst xmlns:a="http://schemas.openxmlformats.org/drawingml/2006/main">
              <a:ext uri="{FF2B5EF4-FFF2-40B4-BE49-F238E27FC236}">
                <a16:creationId xmlns:a16="http://schemas.microsoft.com/office/drawing/2014/main" id="{D81C9C74-7FCA-4E03-BC90-206A838C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stronger productive economy</a:t>
            </a:r>
          </a:p>
        </p:txBody>
      </p:sp>
      <p:sp>
        <p:nvSpPr>
          <p:cNvPr id="5" name="A city needs productive investment along">
            <a:extLst xmlns:a="http://schemas.openxmlformats.org/drawingml/2006/main">
              <a:ext uri="{FF2B5EF4-FFF2-40B4-BE49-F238E27FC236}">
                <a16:creationId xmlns:a16="http://schemas.microsoft.com/office/drawing/2014/main" id="{7FDF068F-A6D9-40AC-B706-613FB9B5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 city needs productive investment alongside the consumption of goods and services.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0f35930fe4bab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5986301C-66B9-47D8-A4E5-722554C8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The concern">
            <a:extLst xmlns:a="http://schemas.openxmlformats.org/drawingml/2006/main">
              <a:ext uri="{FF2B5EF4-FFF2-40B4-BE49-F238E27FC236}">
                <a16:creationId xmlns:a16="http://schemas.microsoft.com/office/drawing/2014/main" id="{9CFEB7C7-7F63-4EA1-8201-13C656287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concern</a:t>
            </a:r>
          </a:p>
        </p:txBody>
      </p:sp>
      <p:sp>
        <p:nvSpPr>
          <p:cNvPr id="9" name="Limited industrial growth and weaker pri">
            <a:extLst xmlns:a="http://schemas.openxmlformats.org/drawingml/2006/main">
              <a:ext uri="{FF2B5EF4-FFF2-40B4-BE49-F238E27FC236}">
                <a16:creationId xmlns:a16="http://schemas.microsoft.com/office/drawing/2014/main" id="{5D4EBECF-2DA2-48C2-A1E2-8811C8E17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Limited industrial growth and weaker private investment can reduce urban productivity.</a:t>
            </a:r>
          </a:p>
        </p:txBody>
      </p:sp>
      <p:sp>
        <p:nvSpPr>
          <p:cNvPr id="10" name="The proposed response">
            <a:extLst xmlns:a="http://schemas.openxmlformats.org/drawingml/2006/main">
              <a:ext uri="{FF2B5EF4-FFF2-40B4-BE49-F238E27FC236}">
                <a16:creationId xmlns:a16="http://schemas.microsoft.com/office/drawing/2014/main" id="{A102D399-40AF-44E6-B14F-4A7552EE6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proposed response</a:t>
            </a:r>
          </a:p>
        </p:txBody>
      </p:sp>
      <p:sp>
        <p:nvSpPr>
          <p:cNvPr id="11" name="Plan space for enterprise, services and ">
            <a:extLst xmlns:a="http://schemas.openxmlformats.org/drawingml/2006/main">
              <a:ext uri="{FF2B5EF4-FFF2-40B4-BE49-F238E27FC236}">
                <a16:creationId xmlns:a16="http://schemas.microsoft.com/office/drawing/2014/main" id="{D04FC849-DCBB-4BFD-B754-C09C2C92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Plan space for enterprise, services and productive activity alongside housing.</a:t>
            </a:r>
          </a:p>
        </p:txBody>
      </p:sp>
      <p:sp>
        <p:nvSpPr>
          <p:cNvPr id="12" name="The investment test">
            <a:extLst xmlns:a="http://schemas.openxmlformats.org/drawingml/2006/main">
              <a:ext uri="{FF2B5EF4-FFF2-40B4-BE49-F238E27FC236}">
                <a16:creationId xmlns:a16="http://schemas.microsoft.com/office/drawing/2014/main" id="{DF2CED09-02B1-4BEA-94B1-F65B093B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investment test</a:t>
            </a:r>
          </a:p>
        </p:txBody>
      </p:sp>
      <p:sp>
        <p:nvSpPr>
          <p:cNvPr id="13" name="Activities must demonstrate demand, infr">
            <a:extLst xmlns:a="http://schemas.openxmlformats.org/drawingml/2006/main">
              <a:ext uri="{FF2B5EF4-FFF2-40B4-BE49-F238E27FC236}">
                <a16:creationId xmlns:a16="http://schemas.microsoft.com/office/drawing/2014/main" id="{CF480583-9B60-4A22-B00D-4E4D9DFF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Activities must demonstrate demand, infrastructure needs and commercial viability.</a:t>
            </a:r>
          </a:p>
        </p:txBody>
      </p:sp>
    </p:spTree>
    <p:extLst>
      <p:ext uri="{BB962C8B-B14F-4D97-AF65-F5344CB8AC3E}">
        <p14:creationId xmlns:p14="http://schemas.microsoft.com/office/powerpoint/2010/main" val="6567511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FE073162-0DBA-4812-87F6-7F974528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98572B99-7826-413E-95C3-A6A6A8008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diasporacityzimbabwe.com/business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5410157E-EB39-4609-9454-AED1D26DE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07</a:t>
            </a:r>
          </a:p>
        </p:txBody>
      </p:sp>
      <p:sp>
        <p:nvSpPr>
          <p:cNvPr id="4" name="The case for CBD renewal">
            <a:extLst xmlns:a="http://schemas.openxmlformats.org/drawingml/2006/main">
              <a:ext uri="{FF2B5EF4-FFF2-40B4-BE49-F238E27FC236}">
                <a16:creationId xmlns:a16="http://schemas.microsoft.com/office/drawing/2014/main" id="{CCB1B5F1-FB62-4A0D-8DFF-58F420CFB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case for CBD renewal</a:t>
            </a:r>
          </a:p>
        </p:txBody>
      </p:sp>
      <p:sp>
        <p:nvSpPr>
          <p:cNvPr id="5" name="Underused buildings and declining city c">
            <a:extLst xmlns:a="http://schemas.openxmlformats.org/drawingml/2006/main">
              <a:ext uri="{FF2B5EF4-FFF2-40B4-BE49-F238E27FC236}">
                <a16:creationId xmlns:a16="http://schemas.microsoft.com/office/drawing/2014/main" id="{BDF1A9D5-E2F2-4907-9BEC-63D5230E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Underused buildings and declining city centre vitality call for sustained reinvestment.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51caddbb534b74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1049D90D-C37C-4B92-906E-79472C52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Buildings and access">
            <a:extLst xmlns:a="http://schemas.openxmlformats.org/drawingml/2006/main">
              <a:ext uri="{FF2B5EF4-FFF2-40B4-BE49-F238E27FC236}">
                <a16:creationId xmlns:a16="http://schemas.microsoft.com/office/drawing/2014/main" id="{661720AB-7F66-4581-8493-BDE3F675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Buildings and access</a:t>
            </a:r>
          </a:p>
        </p:txBody>
      </p:sp>
      <p:sp>
        <p:nvSpPr>
          <p:cNvPr id="9" name="Ageing stock and parking constraints can">
            <a:extLst xmlns:a="http://schemas.openxmlformats.org/drawingml/2006/main">
              <a:ext uri="{FF2B5EF4-FFF2-40B4-BE49-F238E27FC236}">
                <a16:creationId xmlns:a16="http://schemas.microsoft.com/office/drawing/2014/main" id="{3A96E63D-BCA2-4D21-9C71-97BB0DA64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Ageing stock and parking constraints can reduce competitiveness.</a:t>
            </a:r>
          </a:p>
        </p:txBody>
      </p:sp>
      <p:sp>
        <p:nvSpPr>
          <p:cNvPr id="10" name="Business location">
            <a:extLst xmlns:a="http://schemas.openxmlformats.org/drawingml/2006/main">
              <a:ext uri="{FF2B5EF4-FFF2-40B4-BE49-F238E27FC236}">
                <a16:creationId xmlns:a16="http://schemas.microsoft.com/office/drawing/2014/main" id="{DE070652-3D44-476E-BB3B-E924C260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Business location</a:t>
            </a:r>
          </a:p>
        </p:txBody>
      </p:sp>
      <p:sp>
        <p:nvSpPr>
          <p:cNvPr id="11" name="Companies may favour modern suburban wor">
            <a:extLst xmlns:a="http://schemas.openxmlformats.org/drawingml/2006/main">
              <a:ext uri="{FF2B5EF4-FFF2-40B4-BE49-F238E27FC236}">
                <a16:creationId xmlns:a16="http://schemas.microsoft.com/office/drawing/2014/main" id="{1AEEA3C6-F302-4AD5-A0BC-7166C9AD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Companies may favour modern suburban workplaces.</a:t>
            </a:r>
          </a:p>
        </p:txBody>
      </p:sp>
      <p:sp>
        <p:nvSpPr>
          <p:cNvPr id="12" name="Urban quality and investment">
            <a:extLst xmlns:a="http://schemas.openxmlformats.org/drawingml/2006/main">
              <a:ext uri="{FF2B5EF4-FFF2-40B4-BE49-F238E27FC236}">
                <a16:creationId xmlns:a16="http://schemas.microsoft.com/office/drawing/2014/main" id="{C16CBF37-2F9C-46A1-A592-6F13D850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Urban quality and investment</a:t>
            </a:r>
          </a:p>
        </p:txBody>
      </p:sp>
      <p:sp>
        <p:nvSpPr>
          <p:cNvPr id="13" name="Safety, maintenance and investment incen">
            <a:extLst xmlns:a="http://schemas.openxmlformats.org/drawingml/2006/main">
              <a:ext uri="{FF2B5EF4-FFF2-40B4-BE49-F238E27FC236}">
                <a16:creationId xmlns:a16="http://schemas.microsoft.com/office/drawing/2014/main" id="{4E34C0C6-789D-48B1-A8E6-2E279CB8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Safety, maintenance and investment incentives affect the attractiveness of city centres.</a:t>
            </a:r>
          </a:p>
        </p:txBody>
      </p:sp>
      <p:sp>
        <p:nvSpPr>
          <p:cNvPr id="14" name="The concept image illustrates future bus">
            <a:extLst xmlns:a="http://schemas.openxmlformats.org/drawingml/2006/main">
              <a:ext uri="{FF2B5EF4-FFF2-40B4-BE49-F238E27FC236}">
                <a16:creationId xmlns:a16="http://schemas.microsoft.com/office/drawing/2014/main" id="{BFD75F1E-8DB0-4C6B-A1EE-09C3403BB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concept image illustrates future business space, not the condition of an existing CBD.</a:t>
            </a:r>
          </a:p>
        </p:txBody>
      </p:sp>
    </p:spTree>
    <p:extLst>
      <p:ext uri="{BB962C8B-B14F-4D97-AF65-F5344CB8AC3E}">
        <p14:creationId xmlns:p14="http://schemas.microsoft.com/office/powerpoint/2010/main" val="10656625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6E53F093-93FA-45AB-A318-5C48E46E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8884911D-CDED-4C43-AF99-D4644DC4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FF23AC93-3E20-48BD-933B-A8C144DFE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08</a:t>
            </a:r>
          </a:p>
        </p:txBody>
      </p:sp>
      <p:sp>
        <p:nvSpPr>
          <p:cNvPr id="4" name="Economic life in urban centres">
            <a:extLst xmlns:a="http://schemas.openxmlformats.org/drawingml/2006/main">
              <a:ext uri="{FF2B5EF4-FFF2-40B4-BE49-F238E27FC236}">
                <a16:creationId xmlns:a16="http://schemas.microsoft.com/office/drawing/2014/main" id="{534366EE-99C1-4EC8-A635-9015AA50D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Economic life in urban centres</a:t>
            </a:r>
          </a:p>
        </p:txBody>
      </p:sp>
      <p:sp>
        <p:nvSpPr>
          <p:cNvPr id="5" name="“Urban desertification” describes a decl">
            <a:extLst xmlns:a="http://schemas.openxmlformats.org/drawingml/2006/main">
              <a:ext uri="{FF2B5EF4-FFF2-40B4-BE49-F238E27FC236}">
                <a16:creationId xmlns:a16="http://schemas.microsoft.com/office/drawing/2014/main" id="{4383F0D4-3F94-4EAE-BCB9-A6BCDCA0B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“Urban desertification” describes a decline in economic activity and urban vitality.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16b24909f4acf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125139F1-DF4E-4BAC-A076-E67FE647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The warning signs">
            <a:extLst xmlns:a="http://schemas.openxmlformats.org/drawingml/2006/main">
              <a:ext uri="{FF2B5EF4-FFF2-40B4-BE49-F238E27FC236}">
                <a16:creationId xmlns:a16="http://schemas.microsoft.com/office/drawing/2014/main" id="{F243E8F5-2BD4-4BF6-AA5B-E48F5FB8D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warning signs</a:t>
            </a:r>
          </a:p>
        </p:txBody>
      </p:sp>
      <p:sp>
        <p:nvSpPr>
          <p:cNvPr id="9" name="Vacant properties, fewer residents and r">
            <a:extLst xmlns:a="http://schemas.openxmlformats.org/drawingml/2006/main">
              <a:ext uri="{FF2B5EF4-FFF2-40B4-BE49-F238E27FC236}">
                <a16:creationId xmlns:a16="http://schemas.microsoft.com/office/drawing/2014/main" id="{25031628-796E-4FFB-A0AA-D3E4782E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Vacant properties, fewer residents and reduced urban vibrancy.</a:t>
            </a:r>
          </a:p>
        </p:txBody>
      </p:sp>
      <p:sp>
        <p:nvSpPr>
          <p:cNvPr id="10" name="The reinforcing pattern">
            <a:extLst xmlns:a="http://schemas.openxmlformats.org/drawingml/2006/main">
              <a:ext uri="{FF2B5EF4-FFF2-40B4-BE49-F238E27FC236}">
                <a16:creationId xmlns:a16="http://schemas.microsoft.com/office/drawing/2014/main" id="{15F501ED-4F00-4800-9284-F6AE1AC6F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reinforcing pattern</a:t>
            </a:r>
          </a:p>
        </p:txBody>
      </p:sp>
      <p:sp>
        <p:nvSpPr>
          <p:cNvPr id="11" name="Lower activity can discourage reinvestme">
            <a:extLst xmlns:a="http://schemas.openxmlformats.org/drawingml/2006/main">
              <a:ext uri="{FF2B5EF4-FFF2-40B4-BE49-F238E27FC236}">
                <a16:creationId xmlns:a16="http://schemas.microsoft.com/office/drawing/2014/main" id="{D22F01F9-EC24-41DD-BF21-6B7A3E4B2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Lower activity can discourage reinvestment and further weaken demand.</a:t>
            </a:r>
          </a:p>
        </p:txBody>
      </p:sp>
      <p:sp>
        <p:nvSpPr>
          <p:cNvPr id="12" name="The policy response">
            <a:extLst xmlns:a="http://schemas.openxmlformats.org/drawingml/2006/main">
              <a:ext uri="{FF2B5EF4-FFF2-40B4-BE49-F238E27FC236}">
                <a16:creationId xmlns:a16="http://schemas.microsoft.com/office/drawing/2014/main" id="{B98AA309-F76B-4AA4-87B3-C8486EA5A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policy response</a:t>
            </a:r>
          </a:p>
        </p:txBody>
      </p:sp>
      <p:sp>
        <p:nvSpPr>
          <p:cNvPr id="13" name="Reinvestment in older centres remains pa">
            <a:extLst xmlns:a="http://schemas.openxmlformats.org/drawingml/2006/main">
              <a:ext uri="{FF2B5EF4-FFF2-40B4-BE49-F238E27FC236}">
                <a16:creationId xmlns:a16="http://schemas.microsoft.com/office/drawing/2014/main" id="{F522B7AF-02F1-4938-981F-776EF8A6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Reinvestment in older centres remains part of the wider urban strategy.</a:t>
            </a:r>
          </a:p>
        </p:txBody>
      </p:sp>
      <p:sp>
        <p:nvSpPr>
          <p:cNvPr id="14" name="Economic desertification is a metaphor h">
            <a:extLst xmlns:a="http://schemas.openxmlformats.org/drawingml/2006/main">
              <a:ext uri="{FF2B5EF4-FFF2-40B4-BE49-F238E27FC236}">
                <a16:creationId xmlns:a16="http://schemas.microsoft.com/office/drawing/2014/main" id="{89A86574-C946-46DB-9D13-E0107608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Economic desertification is a metaphor here, not an ecological assessment.</a:t>
            </a:r>
          </a:p>
        </p:txBody>
      </p:sp>
    </p:spTree>
    <p:extLst>
      <p:ext uri="{BB962C8B-B14F-4D97-AF65-F5344CB8AC3E}">
        <p14:creationId xmlns:p14="http://schemas.microsoft.com/office/powerpoint/2010/main" val="19483296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3FC4477E-AE0A-45F4-B195-9E90FE26B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4EDD2006-1827-4E22-B830-F6540C42F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diasporacityzimbabwe.com/living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CBBCBB3E-11F5-4A44-A991-C67B1007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09</a:t>
            </a:r>
          </a:p>
        </p:txBody>
      </p:sp>
      <p:sp>
        <p:nvSpPr>
          <p:cNvPr id="4" name="Space for everyday urban life">
            <a:extLst xmlns:a="http://schemas.openxmlformats.org/drawingml/2006/main">
              <a:ext uri="{FF2B5EF4-FFF2-40B4-BE49-F238E27FC236}">
                <a16:creationId xmlns:a16="http://schemas.microsoft.com/office/drawing/2014/main" id="{1BE01414-2F42-4DEF-AE46-A7562DA3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Space for everyday urban life</a:t>
            </a:r>
          </a:p>
        </p:txBody>
      </p:sp>
      <p:sp>
        <p:nvSpPr>
          <p:cNvPr id="5" name="Pedestrians, transport, traders and busi">
            <a:extLst xmlns:a="http://schemas.openxmlformats.org/drawingml/2006/main">
              <a:ext uri="{FF2B5EF4-FFF2-40B4-BE49-F238E27FC236}">
                <a16:creationId xmlns:a16="http://schemas.microsoft.com/office/drawing/2014/main" id="{279A8653-4603-4A60-A0DE-4FC643BB2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Pedestrians, transport, traders and businesses need a city that has room for them.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6c361ae744f46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EFA775F3-CA5C-4E0B-A7CE-54DA051CC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Underlying pressures">
            <a:extLst xmlns:a="http://schemas.openxmlformats.org/drawingml/2006/main">
              <a:ext uri="{FF2B5EF4-FFF2-40B4-BE49-F238E27FC236}">
                <a16:creationId xmlns:a16="http://schemas.microsoft.com/office/drawing/2014/main" id="{0B940138-16B3-49DF-B0A1-CB94CA34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Underlying pressures</a:t>
            </a:r>
          </a:p>
        </p:txBody>
      </p:sp>
      <p:sp>
        <p:nvSpPr>
          <p:cNvPr id="9" name="Unemployment, housing shortages and econ">
            <a:extLst xmlns:a="http://schemas.openxmlformats.org/drawingml/2006/main">
              <a:ext uri="{FF2B5EF4-FFF2-40B4-BE49-F238E27FC236}">
                <a16:creationId xmlns:a16="http://schemas.microsoft.com/office/drawing/2014/main" id="{966EB5CB-CCB4-47B4-B5D1-680A481F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Unemployment, housing shortages and economic informality shape demand for space.</a:t>
            </a:r>
          </a:p>
        </p:txBody>
      </p:sp>
      <p:sp>
        <p:nvSpPr>
          <p:cNvPr id="10" name="A planning response">
            <a:extLst xmlns:a="http://schemas.openxmlformats.org/drawingml/2006/main">
              <a:ext uri="{FF2B5EF4-FFF2-40B4-BE49-F238E27FC236}">
                <a16:creationId xmlns:a16="http://schemas.microsoft.com/office/drawing/2014/main" id="{7A65E217-2AEB-4D83-8C75-E8F37486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planning response</a:t>
            </a:r>
          </a:p>
        </p:txBody>
      </p:sp>
      <p:sp>
        <p:nvSpPr>
          <p:cNvPr id="11" name="Provide designated trading infrastructur">
            <a:extLst xmlns:a="http://schemas.openxmlformats.org/drawingml/2006/main">
              <a:ext uri="{FF2B5EF4-FFF2-40B4-BE49-F238E27FC236}">
                <a16:creationId xmlns:a16="http://schemas.microsoft.com/office/drawing/2014/main" id="{944756E1-0E42-42D5-887A-B51AA2F60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Provide designated trading infrastructure, connected streets and accessible public space.</a:t>
            </a:r>
          </a:p>
        </p:txBody>
      </p:sp>
      <p:sp>
        <p:nvSpPr>
          <p:cNvPr id="12" name="The principle">
            <a:extLst xmlns:a="http://schemas.openxmlformats.org/drawingml/2006/main">
              <a:ext uri="{FF2B5EF4-FFF2-40B4-BE49-F238E27FC236}">
                <a16:creationId xmlns:a16="http://schemas.microsoft.com/office/drawing/2014/main" id="{C9E270C6-1ED9-4BD0-A927-76C5BCB17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principle</a:t>
            </a:r>
          </a:p>
        </p:txBody>
      </p:sp>
      <p:sp>
        <p:nvSpPr>
          <p:cNvPr id="13" name="Urban capacity and infrastructure must s">
            <a:extLst xmlns:a="http://schemas.openxmlformats.org/drawingml/2006/main">
              <a:ext uri="{FF2B5EF4-FFF2-40B4-BE49-F238E27FC236}">
                <a16:creationId xmlns:a16="http://schemas.microsoft.com/office/drawing/2014/main" id="{AA03422E-3B2F-445F-92C9-ACFC48BB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Urban capacity and infrastructure must support the people who use the city.</a:t>
            </a:r>
          </a:p>
        </p:txBody>
      </p:sp>
    </p:spTree>
    <p:extLst>
      <p:ext uri="{BB962C8B-B14F-4D97-AF65-F5344CB8AC3E}">
        <p14:creationId xmlns:p14="http://schemas.microsoft.com/office/powerpoint/2010/main" val="18378089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81C4275C-90A1-4FAE-A1BD-791D2FC7B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36ECD57C-6B0A-4539-B280-33C66D57A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diasporacityzimbabwe.com/city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2B6128D0-2AD6-44CB-AE99-24C8B263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10</a:t>
            </a:r>
          </a:p>
        </p:txBody>
      </p:sp>
      <p:sp>
        <p:nvSpPr>
          <p:cNvPr id="4" name="The challenge of retrofitting">
            <a:extLst xmlns:a="http://schemas.openxmlformats.org/drawingml/2006/main">
              <a:ext uri="{FF2B5EF4-FFF2-40B4-BE49-F238E27FC236}">
                <a16:creationId xmlns:a16="http://schemas.microsoft.com/office/drawing/2014/main" id="{B68DB77D-9ADF-48D1-8F10-C64179E4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challenge of retrofitting</a:t>
            </a:r>
          </a:p>
        </p:txBody>
      </p:sp>
      <p:sp>
        <p:nvSpPr>
          <p:cNvPr id="5" name="Upgrading a built city can involve burie">
            <a:extLst xmlns:a="http://schemas.openxmlformats.org/drawingml/2006/main">
              <a:ext uri="{FF2B5EF4-FFF2-40B4-BE49-F238E27FC236}">
                <a16:creationId xmlns:a16="http://schemas.microsoft.com/office/drawing/2014/main" id="{E1745A47-EBDB-4970-A45C-D1CDBD64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Upgrading a built city can involve buried networks, scarce land and disruption to established uses.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260ddc817c44e7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F0784732-E48A-457F-B2FC-B7172F3AD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Infrastructure and land">
            <a:extLst xmlns:a="http://schemas.openxmlformats.org/drawingml/2006/main">
              <a:ext uri="{FF2B5EF4-FFF2-40B4-BE49-F238E27FC236}">
                <a16:creationId xmlns:a16="http://schemas.microsoft.com/office/drawing/2014/main" id="{A76C6B67-2793-42B6-96B6-3E334878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Infrastructure and land</a:t>
            </a:r>
          </a:p>
        </p:txBody>
      </p:sp>
      <p:sp>
        <p:nvSpPr>
          <p:cNvPr id="9" name="Replace existing networks and negotiate ">
            <a:extLst xmlns:a="http://schemas.openxmlformats.org/drawingml/2006/main">
              <a:ext uri="{FF2B5EF4-FFF2-40B4-BE49-F238E27FC236}">
                <a16:creationId xmlns:a16="http://schemas.microsoft.com/office/drawing/2014/main" id="{EC94569A-72EA-4296-8A28-774D1CF0C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Replace existing networks and negotiate space for expansion.</a:t>
            </a:r>
          </a:p>
        </p:txBody>
      </p:sp>
      <p:sp>
        <p:nvSpPr>
          <p:cNvPr id="10" name="Communities and businesses">
            <a:extLst xmlns:a="http://schemas.openxmlformats.org/drawingml/2006/main">
              <a:ext uri="{FF2B5EF4-FFF2-40B4-BE49-F238E27FC236}">
                <a16:creationId xmlns:a16="http://schemas.microsoft.com/office/drawing/2014/main" id="{6F1558A6-38A9-487D-B264-9AF3F3714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Communities and businesses</a:t>
            </a:r>
          </a:p>
        </p:txBody>
      </p:sp>
      <p:sp>
        <p:nvSpPr>
          <p:cNvPr id="11" name="Manage relocation, construction access a">
            <a:extLst xmlns:a="http://schemas.openxmlformats.org/drawingml/2006/main">
              <a:ext uri="{FF2B5EF4-FFF2-40B4-BE49-F238E27FC236}">
                <a16:creationId xmlns:a16="http://schemas.microsoft.com/office/drawing/2014/main" id="{EE29EB03-1048-451C-BF03-2E1A6B06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Manage relocation, construction access and disruption.</a:t>
            </a:r>
          </a:p>
        </p:txBody>
      </p:sp>
      <p:sp>
        <p:nvSpPr>
          <p:cNvPr id="12" name="A complementary option">
            <a:extLst xmlns:a="http://schemas.openxmlformats.org/drawingml/2006/main">
              <a:ext uri="{FF2B5EF4-FFF2-40B4-BE49-F238E27FC236}">
                <a16:creationId xmlns:a16="http://schemas.microsoft.com/office/drawing/2014/main" id="{12D740AD-3D84-486B-BB2A-C982D9CF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complementary option</a:t>
            </a:r>
          </a:p>
        </p:txBody>
      </p:sp>
      <p:sp>
        <p:nvSpPr>
          <p:cNvPr id="13" name="Assess where planned greenfield developm">
            <a:extLst xmlns:a="http://schemas.openxmlformats.org/drawingml/2006/main">
              <a:ext uri="{FF2B5EF4-FFF2-40B4-BE49-F238E27FC236}">
                <a16:creationId xmlns:a16="http://schemas.microsoft.com/office/drawing/2014/main" id="{3A3BB96C-D8B8-451C-BF14-CF4B431DC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Assess where planned greenfield development can provide new capacity efficiently.</a:t>
            </a:r>
          </a:p>
        </p:txBody>
      </p:sp>
      <p:sp>
        <p:nvSpPr>
          <p:cNvPr id="14" name="Relative cost and efficiency require sit">
            <a:extLst xmlns:a="http://schemas.openxmlformats.org/drawingml/2006/main">
              <a:ext uri="{FF2B5EF4-FFF2-40B4-BE49-F238E27FC236}">
                <a16:creationId xmlns:a16="http://schemas.microsoft.com/office/drawing/2014/main" id="{CA18494D-3A9B-4F6F-AEFE-E30DF70B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Relative cost and efficiency require site specific feasibility and comparison with regeneration options.</a:t>
            </a:r>
          </a:p>
        </p:txBody>
      </p:sp>
    </p:spTree>
    <p:extLst>
      <p:ext uri="{BB962C8B-B14F-4D97-AF65-F5344CB8AC3E}">
        <p14:creationId xmlns:p14="http://schemas.microsoft.com/office/powerpoint/2010/main" val="18348177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62E1EB90-2D1C-44FB-897B-EE449743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6C2BBA70-C517-4C55-995C-979AA540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9B346C61-4E6D-47EB-8228-A104C0E7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11</a:t>
            </a:r>
          </a:p>
        </p:txBody>
      </p:sp>
      <p:sp>
        <p:nvSpPr>
          <p:cNvPr id="4" name="International reference points">
            <a:extLst xmlns:a="http://schemas.openxmlformats.org/drawingml/2006/main">
              <a:ext uri="{FF2B5EF4-FFF2-40B4-BE49-F238E27FC236}">
                <a16:creationId xmlns:a16="http://schemas.microsoft.com/office/drawing/2014/main" id="{00EEDB4A-FA36-427D-85D1-BCB742C0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International reference points</a:t>
            </a:r>
          </a:p>
        </p:txBody>
      </p:sp>
      <p:sp>
        <p:nvSpPr>
          <p:cNvPr id="5" name="Six international reference points for s">
            <a:extLst xmlns:a="http://schemas.openxmlformats.org/drawingml/2006/main">
              <a:ext uri="{FF2B5EF4-FFF2-40B4-BE49-F238E27FC236}">
                <a16:creationId xmlns:a16="http://schemas.microsoft.com/office/drawing/2014/main" id="{838E486C-B325-4495-A4CF-2B01F9F65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Six international reference points for studying new city development as a national policy instrument.</a:t>
            </a:r>
          </a:p>
        </p:txBody>
      </p:sp>
      <p:sp>
        <p:nvSpPr>
          <p:cNvPr id="6" name="Brasília">
            <a:extLst xmlns:a="http://schemas.openxmlformats.org/drawingml/2006/main">
              <a:ext uri="{FF2B5EF4-FFF2-40B4-BE49-F238E27FC236}">
                <a16:creationId xmlns:a16="http://schemas.microsoft.com/office/drawing/2014/main" id="{5A8E17ED-D516-4651-B006-BAFA172D0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57475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Brasília</a:t>
            </a:r>
          </a:p>
        </p:txBody>
      </p:sp>
      <p:sp>
        <p:nvSpPr>
          <p:cNvPr id="7" name="Brazil">
            <a:extLst xmlns:a="http://schemas.openxmlformats.org/drawingml/2006/main">
              <a:ext uri="{FF2B5EF4-FFF2-40B4-BE49-F238E27FC236}">
                <a16:creationId xmlns:a16="http://schemas.microsoft.com/office/drawing/2014/main" id="{B1A28151-999C-4573-B071-0A224400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8137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Brazil</a:t>
            </a:r>
          </a:p>
        </p:txBody>
      </p:sp>
      <p:sp>
        <p:nvSpPr>
          <p:cNvPr id="8" name="Putrajaya">
            <a:extLst xmlns:a="http://schemas.openxmlformats.org/drawingml/2006/main">
              <a:ext uri="{FF2B5EF4-FFF2-40B4-BE49-F238E27FC236}">
                <a16:creationId xmlns:a16="http://schemas.microsoft.com/office/drawing/2014/main" id="{ECE669E1-CC6A-48A2-9A70-CFCFB92F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657475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Putrajaya</a:t>
            </a:r>
          </a:p>
        </p:txBody>
      </p:sp>
      <p:sp>
        <p:nvSpPr>
          <p:cNvPr id="9" name="Malaysia">
            <a:extLst xmlns:a="http://schemas.openxmlformats.org/drawingml/2006/main">
              <a:ext uri="{FF2B5EF4-FFF2-40B4-BE49-F238E27FC236}">
                <a16:creationId xmlns:a16="http://schemas.microsoft.com/office/drawing/2014/main" id="{A95F8570-7AB6-413B-B39A-507A58015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338137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Malaysia</a:t>
            </a:r>
          </a:p>
        </p:txBody>
      </p:sp>
      <p:sp>
        <p:nvSpPr>
          <p:cNvPr id="10" name="Songdo">
            <a:extLst xmlns:a="http://schemas.openxmlformats.org/drawingml/2006/main">
              <a:ext uri="{FF2B5EF4-FFF2-40B4-BE49-F238E27FC236}">
                <a16:creationId xmlns:a16="http://schemas.microsoft.com/office/drawing/2014/main" id="{4921B914-5821-4AA4-A5E4-D7C96047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657475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Songdo</a:t>
            </a:r>
          </a:p>
        </p:txBody>
      </p:sp>
      <p:sp>
        <p:nvSpPr>
          <p:cNvPr id="11" name="South Korea">
            <a:extLst xmlns:a="http://schemas.openxmlformats.org/drawingml/2006/main">
              <a:ext uri="{FF2B5EF4-FFF2-40B4-BE49-F238E27FC236}">
                <a16:creationId xmlns:a16="http://schemas.microsoft.com/office/drawing/2014/main" id="{849D230D-A56F-446F-A8AF-E3BE94E8B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8137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South Korea</a:t>
            </a:r>
          </a:p>
        </p:txBody>
      </p:sp>
      <p:sp>
        <p:nvSpPr>
          <p:cNvPr id="12" name="Konza Technopolis">
            <a:extLst xmlns:a="http://schemas.openxmlformats.org/drawingml/2006/main">
              <a:ext uri="{FF2B5EF4-FFF2-40B4-BE49-F238E27FC236}">
                <a16:creationId xmlns:a16="http://schemas.microsoft.com/office/drawing/2014/main" id="{DBFA341D-36DA-4AD0-8DC8-7FDE08A59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67175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Konza Technopolis</a:t>
            </a:r>
          </a:p>
        </p:txBody>
      </p:sp>
      <p:sp>
        <p:nvSpPr>
          <p:cNvPr id="13" name="Kenya">
            <a:extLst xmlns:a="http://schemas.openxmlformats.org/drawingml/2006/main">
              <a:ext uri="{FF2B5EF4-FFF2-40B4-BE49-F238E27FC236}">
                <a16:creationId xmlns:a16="http://schemas.microsoft.com/office/drawing/2014/main" id="{57CC61C4-59B2-4DC2-953E-CCCEED595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9107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Kenya</a:t>
            </a:r>
          </a:p>
        </p:txBody>
      </p:sp>
      <p:sp>
        <p:nvSpPr>
          <p:cNvPr id="14" name="Eko Atlantic">
            <a:extLst xmlns:a="http://schemas.openxmlformats.org/drawingml/2006/main">
              <a:ext uri="{FF2B5EF4-FFF2-40B4-BE49-F238E27FC236}">
                <a16:creationId xmlns:a16="http://schemas.microsoft.com/office/drawing/2014/main" id="{A4245CCD-36D2-4A50-BE34-D79E4491C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067175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Eko Atlantic</a:t>
            </a:r>
          </a:p>
        </p:txBody>
      </p:sp>
      <p:sp>
        <p:nvSpPr>
          <p:cNvPr id="15" name="Nigeria">
            <a:extLst xmlns:a="http://schemas.openxmlformats.org/drawingml/2006/main">
              <a:ext uri="{FF2B5EF4-FFF2-40B4-BE49-F238E27FC236}">
                <a16:creationId xmlns:a16="http://schemas.microsoft.com/office/drawing/2014/main" id="{7163033E-85BA-49D3-BD9A-1D7EB9BBA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479107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Nigeria</a:t>
            </a:r>
          </a:p>
        </p:txBody>
      </p:sp>
      <p:sp>
        <p:nvSpPr>
          <p:cNvPr id="16" name="New Administrative Capital">
            <a:extLst xmlns:a="http://schemas.openxmlformats.org/drawingml/2006/main">
              <a:ext uri="{FF2B5EF4-FFF2-40B4-BE49-F238E27FC236}">
                <a16:creationId xmlns:a16="http://schemas.microsoft.com/office/drawing/2014/main" id="{B33E4852-47CA-4955-90A7-78DDB1B1A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67175"/>
            <a:ext cx="3524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25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New Administrative Capital</a:t>
            </a:r>
          </a:p>
        </p:txBody>
      </p:sp>
      <p:sp>
        <p:nvSpPr>
          <p:cNvPr id="17" name="Egypt">
            <a:extLst xmlns:a="http://schemas.openxmlformats.org/drawingml/2006/main">
              <a:ext uri="{FF2B5EF4-FFF2-40B4-BE49-F238E27FC236}">
                <a16:creationId xmlns:a16="http://schemas.microsoft.com/office/drawing/2014/main" id="{16E142D3-7398-4049-8FF5-B825E6BAE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91075"/>
            <a:ext cx="3476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Egypt</a:t>
            </a:r>
          </a:p>
        </p:txBody>
      </p:sp>
      <p:sp>
        <p:nvSpPr>
          <p:cNvPr id="18" name="These are reference cases, not proof of ">
            <a:extLst xmlns:a="http://schemas.openxmlformats.org/drawingml/2006/main">
              <a:ext uri="{FF2B5EF4-FFF2-40B4-BE49-F238E27FC236}">
                <a16:creationId xmlns:a16="http://schemas.microsoft.com/office/drawing/2014/main" id="{C0EF0C2E-7268-4D2F-A17C-ACF132C8A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4360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These are reference cases, not proof of equivalent outcomes. Governance, finance, demand and delivery need separate review for Zimbabwe.</a:t>
            </a:r>
          </a:p>
        </p:txBody>
      </p:sp>
    </p:spTree>
    <p:extLst>
      <p:ext uri="{BB962C8B-B14F-4D97-AF65-F5344CB8AC3E}">
        <p14:creationId xmlns:p14="http://schemas.microsoft.com/office/powerpoint/2010/main" val="3615933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72414633-2734-4D04-BE0A-55C07AEB7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E22A4AA0-D3DC-440D-A8C7-4CEBE71B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diasporacityzimbabwe.com/city</a:t>
            </a:r>
          </a:p>
        </p:txBody>
      </p:sp>
      <p:sp>
        <p:nvSpPr>
          <p:cNvPr id="3" name="12">
            <a:extLst xmlns:a="http://schemas.openxmlformats.org/drawingml/2006/main">
              <a:ext uri="{FF2B5EF4-FFF2-40B4-BE49-F238E27FC236}">
                <a16:creationId xmlns:a16="http://schemas.microsoft.com/office/drawing/2014/main" id="{3D1E3AB0-E20E-43FA-A1CA-E8A9737CD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12</a:t>
            </a:r>
          </a:p>
        </p:txBody>
      </p:sp>
      <p:sp>
        <p:nvSpPr>
          <p:cNvPr id="4" name="The Diaspora City proposition">
            <a:extLst xmlns:a="http://schemas.openxmlformats.org/drawingml/2006/main">
              <a:ext uri="{FF2B5EF4-FFF2-40B4-BE49-F238E27FC236}">
                <a16:creationId xmlns:a16="http://schemas.microsoft.com/office/drawing/2014/main" id="{90542886-A416-4510-AB7F-00093A156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Diaspora City proposition</a:t>
            </a:r>
          </a:p>
        </p:txBody>
      </p:sp>
      <p:sp>
        <p:nvSpPr>
          <p:cNvPr id="5" name="An integrated city planned around modern">
            <a:extLst xmlns:a="http://schemas.openxmlformats.org/drawingml/2006/main">
              <a:ext uri="{FF2B5EF4-FFF2-40B4-BE49-F238E27FC236}">
                <a16:creationId xmlns:a16="http://schemas.microsoft.com/office/drawing/2014/main" id="{8735739F-6407-4BBC-8BA5-FEA1724E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An integrated city planned around modern economic and social needs.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64d3ebb97c4771"/>
          <a:srcRect xmlns:a="http://schemas.openxmlformats.org/drawingml/2006/main" l="0" t="25432" r="0" b="254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1685925"/>
            <a:ext cx="11125200" cy="3076575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6C7C1AE5-9994-47F1-AC61-B94961AC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19600"/>
            <a:ext cx="571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Master planning">
            <a:extLst xmlns:a="http://schemas.openxmlformats.org/drawingml/2006/main">
              <a:ext uri="{FF2B5EF4-FFF2-40B4-BE49-F238E27FC236}">
                <a16:creationId xmlns:a16="http://schemas.microsoft.com/office/drawing/2014/main" id="{DCD36354-7463-4D4B-AA96-9CAF81A8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387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Master planning</a:t>
            </a:r>
          </a:p>
        </p:txBody>
      </p:sp>
      <p:sp>
        <p:nvSpPr>
          <p:cNvPr id="9" name="Coherent land use">
            <a:extLst xmlns:a="http://schemas.openxmlformats.org/drawingml/2006/main">
              <a:ext uri="{FF2B5EF4-FFF2-40B4-BE49-F238E27FC236}">
                <a16:creationId xmlns:a16="http://schemas.microsoft.com/office/drawing/2014/main" id="{D0D574E2-46B4-4120-A67A-1F356D51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05450"/>
            <a:ext cx="2057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Coherent land use</a:t>
            </a:r>
          </a:p>
        </p:txBody>
      </p:sp>
      <p:sp>
        <p:nvSpPr>
          <p:cNvPr id="10" name="Smart systems">
            <a:extLst xmlns:a="http://schemas.openxmlformats.org/drawingml/2006/main">
              <a:ext uri="{FF2B5EF4-FFF2-40B4-BE49-F238E27FC236}">
                <a16:creationId xmlns:a16="http://schemas.microsoft.com/office/drawing/2014/main" id="{3E281CCD-A4B4-442D-8B09-BBFAC117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50387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Smart systems</a:t>
            </a:r>
          </a:p>
        </p:txBody>
      </p:sp>
      <p:sp>
        <p:nvSpPr>
          <p:cNvPr id="11" name="Digital foundations">
            <a:extLst xmlns:a="http://schemas.openxmlformats.org/drawingml/2006/main">
              <a:ext uri="{FF2B5EF4-FFF2-40B4-BE49-F238E27FC236}">
                <a16:creationId xmlns:a16="http://schemas.microsoft.com/office/drawing/2014/main" id="{16B1788E-17FC-4E72-B17A-30DF3032B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5505450"/>
            <a:ext cx="2057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Digital foundations</a:t>
            </a:r>
          </a:p>
        </p:txBody>
      </p:sp>
      <p:sp>
        <p:nvSpPr>
          <p:cNvPr id="12" name="Infrastructure">
            <a:extLst xmlns:a="http://schemas.openxmlformats.org/drawingml/2006/main">
              <a:ext uri="{FF2B5EF4-FFF2-40B4-BE49-F238E27FC236}">
                <a16:creationId xmlns:a16="http://schemas.microsoft.com/office/drawing/2014/main" id="{CBB95CE4-0FCE-436B-89B0-DE1B825C6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0387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Infrastructure</a:t>
            </a:r>
          </a:p>
        </p:txBody>
      </p:sp>
      <p:sp>
        <p:nvSpPr>
          <p:cNvPr id="13" name="Utilities before growth">
            <a:extLst xmlns:a="http://schemas.openxmlformats.org/drawingml/2006/main">
              <a:ext uri="{FF2B5EF4-FFF2-40B4-BE49-F238E27FC236}">
                <a16:creationId xmlns:a16="http://schemas.microsoft.com/office/drawing/2014/main" id="{CC4E1E0D-DA56-4989-98A0-A17A46055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505450"/>
            <a:ext cx="2057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Utilities before growth</a:t>
            </a:r>
          </a:p>
        </p:txBody>
      </p:sp>
      <p:sp>
        <p:nvSpPr>
          <p:cNvPr id="14" name="Investment">
            <a:extLst xmlns:a="http://schemas.openxmlformats.org/drawingml/2006/main">
              <a:ext uri="{FF2B5EF4-FFF2-40B4-BE49-F238E27FC236}">
                <a16:creationId xmlns:a16="http://schemas.microsoft.com/office/drawing/2014/main" id="{0432A621-1188-4FF0-B8BD-5430582A4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50387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Investment</a:t>
            </a:r>
          </a:p>
        </p:txBody>
      </p:sp>
      <p:sp>
        <p:nvSpPr>
          <p:cNvPr id="15" name="Viable economic activity">
            <a:extLst xmlns:a="http://schemas.openxmlformats.org/drawingml/2006/main">
              <a:ext uri="{FF2B5EF4-FFF2-40B4-BE49-F238E27FC236}">
                <a16:creationId xmlns:a16="http://schemas.microsoft.com/office/drawing/2014/main" id="{F77F3241-D38F-4238-BAC0-BA799B6FC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8525" y="5505450"/>
            <a:ext cx="2057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Viable economic activity</a:t>
            </a:r>
          </a:p>
        </p:txBody>
      </p:sp>
      <p:sp>
        <p:nvSpPr>
          <p:cNvPr id="16" name="Sustainability">
            <a:extLst xmlns:a="http://schemas.openxmlformats.org/drawingml/2006/main">
              <a:ext uri="{FF2B5EF4-FFF2-40B4-BE49-F238E27FC236}">
                <a16:creationId xmlns:a16="http://schemas.microsoft.com/office/drawing/2014/main" id="{F946DA89-87BD-4AB6-BC7A-40B514BFF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038725"/>
            <a:ext cx="209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Sustainability</a:t>
            </a:r>
          </a:p>
        </p:txBody>
      </p:sp>
      <p:sp>
        <p:nvSpPr>
          <p:cNvPr id="17" name="Resilient resource use">
            <a:extLst xmlns:a="http://schemas.openxmlformats.org/drawingml/2006/main">
              <a:ext uri="{FF2B5EF4-FFF2-40B4-BE49-F238E27FC236}">
                <a16:creationId xmlns:a16="http://schemas.microsoft.com/office/drawing/2014/main" id="{32A462F8-DB56-493F-A3B0-5AA23E138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505450"/>
            <a:ext cx="20574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5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Resilient resource use</a:t>
            </a:r>
          </a:p>
        </p:txBody>
      </p:sp>
    </p:spTree>
    <p:extLst>
      <p:ext uri="{BB962C8B-B14F-4D97-AF65-F5344CB8AC3E}">
        <p14:creationId xmlns:p14="http://schemas.microsoft.com/office/powerpoint/2010/main" val="176424809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77DC08F1-84F4-488F-9B0B-A401E7A8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4F5CB8A4-7180-4D84-8B73-4AAF56834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diasporacityzimbabwe.com/investment</a:t>
            </a:r>
          </a:p>
        </p:txBody>
      </p:sp>
      <p:sp>
        <p:nvSpPr>
          <p:cNvPr id="3" name="13">
            <a:extLst xmlns:a="http://schemas.openxmlformats.org/drawingml/2006/main">
              <a:ext uri="{FF2B5EF4-FFF2-40B4-BE49-F238E27FC236}">
                <a16:creationId xmlns:a16="http://schemas.microsoft.com/office/drawing/2014/main" id="{93EE08ED-23CB-4DD3-B4CB-2282B2CF9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13</a:t>
            </a:r>
          </a:p>
        </p:txBody>
      </p:sp>
      <p:sp>
        <p:nvSpPr>
          <p:cNvPr id="4" name="Diaspora participation">
            <a:extLst xmlns:a="http://schemas.openxmlformats.org/drawingml/2006/main">
              <a:ext uri="{FF2B5EF4-FFF2-40B4-BE49-F238E27FC236}">
                <a16:creationId xmlns:a16="http://schemas.microsoft.com/office/drawing/2014/main" id="{7CA19F31-FCC6-4AB6-9225-A2EE1B31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Diaspora participation</a:t>
            </a:r>
          </a:p>
        </p:txBody>
      </p:sp>
      <p:sp>
        <p:nvSpPr>
          <p:cNvPr id="5" name="Zimbabwe’s global community can contribu">
            <a:extLst xmlns:a="http://schemas.openxmlformats.org/drawingml/2006/main">
              <a:ext uri="{FF2B5EF4-FFF2-40B4-BE49-F238E27FC236}">
                <a16:creationId xmlns:a16="http://schemas.microsoft.com/office/drawing/2014/main" id="{009F0F5A-A68E-4985-883D-3800C23CC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Zimbabwe’s global community can contribute investment, professional skills, technology, networks and entrepreneurship.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8c43c7093e4452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C8493947-0580-4493-B7C0-EC64D7EBB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The opportunity">
            <a:extLst xmlns:a="http://schemas.openxmlformats.org/drawingml/2006/main">
              <a:ext uri="{FF2B5EF4-FFF2-40B4-BE49-F238E27FC236}">
                <a16:creationId xmlns:a16="http://schemas.microsoft.com/office/drawing/2014/main" id="{0EA01C76-94CF-49B7-B56D-23FD3D54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opportunity</a:t>
            </a:r>
          </a:p>
        </p:txBody>
      </p:sp>
      <p:sp>
        <p:nvSpPr>
          <p:cNvPr id="9" name="Connect diaspora interest to productive ">
            <a:extLst xmlns:a="http://schemas.openxmlformats.org/drawingml/2006/main">
              <a:ext uri="{FF2B5EF4-FFF2-40B4-BE49-F238E27FC236}">
                <a16:creationId xmlns:a16="http://schemas.microsoft.com/office/drawing/2014/main" id="{CA70725E-F0E5-46D9-96AD-32F25A698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Connect diaspora interest to productive projects in Zimbabwe.</a:t>
            </a:r>
          </a:p>
        </p:txBody>
      </p:sp>
      <p:sp>
        <p:nvSpPr>
          <p:cNvPr id="10" name="The trust requirement">
            <a:extLst xmlns:a="http://schemas.openxmlformats.org/drawingml/2006/main">
              <a:ext uri="{FF2B5EF4-FFF2-40B4-BE49-F238E27FC236}">
                <a16:creationId xmlns:a16="http://schemas.microsoft.com/office/drawing/2014/main" id="{31E78C32-D97A-4987-A085-127CD0C27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trust requirement</a:t>
            </a:r>
          </a:p>
        </p:txBody>
      </p:sp>
      <p:sp>
        <p:nvSpPr>
          <p:cNvPr id="11" name="Establish professional governance and tr">
            <a:extLst xmlns:a="http://schemas.openxmlformats.org/drawingml/2006/main">
              <a:ext uri="{FF2B5EF4-FFF2-40B4-BE49-F238E27FC236}">
                <a16:creationId xmlns:a16="http://schemas.microsoft.com/office/drawing/2014/main" id="{375F5B97-BAA0-4ACB-9CBD-30158C46D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Establish professional governance and transparent development structures.</a:t>
            </a:r>
          </a:p>
        </p:txBody>
      </p:sp>
      <p:sp>
        <p:nvSpPr>
          <p:cNvPr id="12" name="The conditions to resolve">
            <a:extLst xmlns:a="http://schemas.openxmlformats.org/drawingml/2006/main">
              <a:ext uri="{FF2B5EF4-FFF2-40B4-BE49-F238E27FC236}">
                <a16:creationId xmlns:a16="http://schemas.microsoft.com/office/drawing/2014/main" id="{765AFEA3-C060-421A-B09F-820AD82C2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conditions to resolve</a:t>
            </a:r>
          </a:p>
        </p:txBody>
      </p:sp>
      <p:sp>
        <p:nvSpPr>
          <p:cNvPr id="13" name="Secure suitable land and define an accou">
            <a:extLst xmlns:a="http://schemas.openxmlformats.org/drawingml/2006/main">
              <a:ext uri="{FF2B5EF4-FFF2-40B4-BE49-F238E27FC236}">
                <a16:creationId xmlns:a16="http://schemas.microsoft.com/office/drawing/2014/main" id="{C2B1CABC-F8BE-470D-88ED-F6201AEC3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Secure suitable land and define an accountable investment vehicle and participation terms.</a:t>
            </a:r>
          </a:p>
        </p:txBody>
      </p:sp>
      <p:sp>
        <p:nvSpPr>
          <p:cNvPr id="14" name="Land security and investment arrangement">
            <a:extLst xmlns:a="http://schemas.openxmlformats.org/drawingml/2006/main">
              <a:ext uri="{FF2B5EF4-FFF2-40B4-BE49-F238E27FC236}">
                <a16:creationId xmlns:a16="http://schemas.microsoft.com/office/drawing/2014/main" id="{0527E691-8491-4FF2-AA3F-911DA1DC7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Land security and investment arrangements are requirements to establish, not confirmed project achievements.</a:t>
            </a:r>
          </a:p>
        </p:txBody>
      </p:sp>
    </p:spTree>
    <p:extLst>
      <p:ext uri="{BB962C8B-B14F-4D97-AF65-F5344CB8AC3E}">
        <p14:creationId xmlns:p14="http://schemas.microsoft.com/office/powerpoint/2010/main" val="198764853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8EC965F3-6415-4658-AA9D-C387A26D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2772DC51-7E22-4853-802A-0A750A80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diasporacityzimbabwe.com/city</a:t>
            </a:r>
          </a:p>
        </p:txBody>
      </p:sp>
      <p:sp>
        <p:nvSpPr>
          <p:cNvPr id="3" name="14">
            <a:extLst xmlns:a="http://schemas.openxmlformats.org/drawingml/2006/main">
              <a:ext uri="{FF2B5EF4-FFF2-40B4-BE49-F238E27FC236}">
                <a16:creationId xmlns:a16="http://schemas.microsoft.com/office/drawing/2014/main" id="{EE2F7B31-E702-46B1-84D4-CD74622C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14</a:t>
            </a:r>
          </a:p>
        </p:txBody>
      </p:sp>
      <p:sp>
        <p:nvSpPr>
          <p:cNvPr id="4" name="Live. Work. Learn. Heal. Play.">
            <a:extLst xmlns:a="http://schemas.openxmlformats.org/drawingml/2006/main">
              <a:ext uri="{FF2B5EF4-FFF2-40B4-BE49-F238E27FC236}">
                <a16:creationId xmlns:a16="http://schemas.microsoft.com/office/drawing/2014/main" id="{4C7DD394-B1F2-4F80-B23C-C98DC081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Live. Work. Learn. Heal. Play.</a:t>
            </a:r>
          </a:p>
        </p:txBody>
      </p:sp>
      <p:sp>
        <p:nvSpPr>
          <p:cNvPr id="5" name="The city proposition connects daily life">
            <a:extLst xmlns:a="http://schemas.openxmlformats.org/drawingml/2006/main">
              <a:ext uri="{FF2B5EF4-FFF2-40B4-BE49-F238E27FC236}">
                <a16:creationId xmlns:a16="http://schemas.microsoft.com/office/drawing/2014/main" id="{E9CA56C5-170E-47B4-875D-031A215B1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city proposition connects daily life with economic opportunity.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e500463a384e34"/>
          <a:srcRect xmlns:a="http://schemas.openxmlformats.org/drawingml/2006/main" l="1932" t="0" r="19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" y="2438400"/>
            <a:ext cx="3581400" cy="2095500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14e52fb5a3404c"/>
          <a:srcRect xmlns:a="http://schemas.openxmlformats.org/drawingml/2006/main" l="1932" t="0" r="19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276725" y="2438400"/>
            <a:ext cx="3581400" cy="2095500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eaa2164ae14073"/>
          <a:srcRect xmlns:a="http://schemas.openxmlformats.org/drawingml/2006/main" l="1932" t="0" r="19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20050" y="2438400"/>
            <a:ext cx="3581400" cy="2095500"/>
          </a:xfrm>
          <a:prstGeom xmlns:a="http://schemas.openxmlformats.org/drawingml/2006/main" prst="rect">
            <a:avLst/>
          </a:prstGeom>
        </p:spPr>
      </p:pic>
      <p:sp>
        <p:nvSpPr>
          <p:cNvPr id="9" name="LIVE">
            <a:extLst xmlns:a="http://schemas.openxmlformats.org/drawingml/2006/main">
              <a:ext uri="{FF2B5EF4-FFF2-40B4-BE49-F238E27FC236}">
                <a16:creationId xmlns:a16="http://schemas.microsoft.com/office/drawing/2014/main" id="{170E508A-4492-4976-8C46-1CDC82EC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886325"/>
            <a:ext cx="21050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LIVE</a:t>
            </a:r>
          </a:p>
        </p:txBody>
      </p:sp>
      <p:sp>
        <p:nvSpPr>
          <p:cNvPr id="10" name="Modern housing and walkable neighbourhoo">
            <a:extLst xmlns:a="http://schemas.openxmlformats.org/drawingml/2006/main">
              <a:ext uri="{FF2B5EF4-FFF2-40B4-BE49-F238E27FC236}">
                <a16:creationId xmlns:a16="http://schemas.microsoft.com/office/drawing/2014/main" id="{2ECD9891-7DCF-4D93-972D-7885227DC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05425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Modern housing and walkable neighbourhoods</a:t>
            </a:r>
          </a:p>
        </p:txBody>
      </p:sp>
      <p:sp>
        <p:nvSpPr>
          <p:cNvPr id="11" name="WORK">
            <a:extLst xmlns:a="http://schemas.openxmlformats.org/drawingml/2006/main">
              <a:ext uri="{FF2B5EF4-FFF2-40B4-BE49-F238E27FC236}">
                <a16:creationId xmlns:a16="http://schemas.microsoft.com/office/drawing/2014/main" id="{EE991157-509E-4E67-BB35-103BEA3C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4886325"/>
            <a:ext cx="21050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WORK</a:t>
            </a:r>
          </a:p>
        </p:txBody>
      </p:sp>
      <p:sp>
        <p:nvSpPr>
          <p:cNvPr id="12" name="Business districts and innovation hubs">
            <a:extLst xmlns:a="http://schemas.openxmlformats.org/drawingml/2006/main">
              <a:ext uri="{FF2B5EF4-FFF2-40B4-BE49-F238E27FC236}">
                <a16:creationId xmlns:a16="http://schemas.microsoft.com/office/drawing/2014/main" id="{FB9B5ABF-8C12-443C-8ABB-978E8C410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5305425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Business districts and innovation hubs</a:t>
            </a:r>
          </a:p>
        </p:txBody>
      </p:sp>
      <p:sp>
        <p:nvSpPr>
          <p:cNvPr id="13" name="LEARN">
            <a:extLst xmlns:a="http://schemas.openxmlformats.org/drawingml/2006/main">
              <a:ext uri="{FF2B5EF4-FFF2-40B4-BE49-F238E27FC236}">
                <a16:creationId xmlns:a16="http://schemas.microsoft.com/office/drawing/2014/main" id="{BA99B300-5F28-4B97-9CE0-4C3BE2754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886325"/>
            <a:ext cx="21050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LEARN</a:t>
            </a:r>
          </a:p>
        </p:txBody>
      </p:sp>
      <p:sp>
        <p:nvSpPr>
          <p:cNvPr id="14" name="Universities and research centres">
            <a:extLst xmlns:a="http://schemas.openxmlformats.org/drawingml/2006/main">
              <a:ext uri="{FF2B5EF4-FFF2-40B4-BE49-F238E27FC236}">
                <a16:creationId xmlns:a16="http://schemas.microsoft.com/office/drawing/2014/main" id="{B32C0B7A-5432-44BE-AFCD-9C632856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5305425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Universities and research centres</a:t>
            </a:r>
          </a:p>
        </p:txBody>
      </p:sp>
      <p:sp>
        <p:nvSpPr>
          <p:cNvPr id="15" name="HEAL">
            <a:extLst xmlns:a="http://schemas.openxmlformats.org/drawingml/2006/main">
              <a:ext uri="{FF2B5EF4-FFF2-40B4-BE49-F238E27FC236}">
                <a16:creationId xmlns:a16="http://schemas.microsoft.com/office/drawing/2014/main" id="{BDFC4842-F2DF-4DF6-9D29-DD441D7C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4886325"/>
            <a:ext cx="21050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HEAL</a:t>
            </a:r>
          </a:p>
        </p:txBody>
      </p:sp>
      <p:sp>
        <p:nvSpPr>
          <p:cNvPr id="16" name="High quality healthcare">
            <a:extLst xmlns:a="http://schemas.openxmlformats.org/drawingml/2006/main">
              <a:ext uri="{FF2B5EF4-FFF2-40B4-BE49-F238E27FC236}">
                <a16:creationId xmlns:a16="http://schemas.microsoft.com/office/drawing/2014/main" id="{C962E9BF-6E9D-4D4A-8DF3-5E120A25D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5305425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High quality healthcare</a:t>
            </a:r>
          </a:p>
        </p:txBody>
      </p:sp>
      <p:sp>
        <p:nvSpPr>
          <p:cNvPr id="17" name="PLAY">
            <a:extLst xmlns:a="http://schemas.openxmlformats.org/drawingml/2006/main">
              <a:ext uri="{FF2B5EF4-FFF2-40B4-BE49-F238E27FC236}">
                <a16:creationId xmlns:a16="http://schemas.microsoft.com/office/drawing/2014/main" id="{F159BB2F-9E5A-4A38-80B4-4A27170D3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4886325"/>
            <a:ext cx="21050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PLAY</a:t>
            </a:r>
          </a:p>
        </p:txBody>
      </p:sp>
      <p:sp>
        <p:nvSpPr>
          <p:cNvPr id="18" name="Parks, sport and entertainment">
            <a:extLst xmlns:a="http://schemas.openxmlformats.org/drawingml/2006/main">
              <a:ext uri="{FF2B5EF4-FFF2-40B4-BE49-F238E27FC236}">
                <a16:creationId xmlns:a16="http://schemas.microsoft.com/office/drawing/2014/main" id="{78536237-F29D-4709-8C93-4A7D3244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5305425"/>
            <a:ext cx="20764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Parks, sport and entertainment</a:t>
            </a:r>
          </a:p>
        </p:txBody>
      </p:sp>
      <p:sp>
        <p:nvSpPr>
          <p:cNvPr id="19" name="Illustrative residential, education and ">
            <a:extLst xmlns:a="http://schemas.openxmlformats.org/drawingml/2006/main">
              <a:ext uri="{FF2B5EF4-FFF2-40B4-BE49-F238E27FC236}">
                <a16:creationId xmlns:a16="http://schemas.microsoft.com/office/drawing/2014/main" id="{0C15B87F-F632-4BCA-9804-6680CD71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62475"/>
            <a:ext cx="1095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residential, education and healthcare concepts</a:t>
            </a:r>
          </a:p>
        </p:txBody>
      </p:sp>
    </p:spTree>
    <p:extLst>
      <p:ext uri="{BB962C8B-B14F-4D97-AF65-F5344CB8AC3E}">
        <p14:creationId xmlns:p14="http://schemas.microsoft.com/office/powerpoint/2010/main" val="4706129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45A0D8D9-556C-42E3-9900-CA1E41DB7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ADA99E04-9457-4407-A4E0-950DB07A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diasporacityzimbabwe.com/sustainability</a:t>
            </a:r>
          </a:p>
        </p:txBody>
      </p:sp>
      <p:sp>
        <p:nvSpPr>
          <p:cNvPr id="3" name="15">
            <a:extLst xmlns:a="http://schemas.openxmlformats.org/drawingml/2006/main">
              <a:ext uri="{FF2B5EF4-FFF2-40B4-BE49-F238E27FC236}">
                <a16:creationId xmlns:a16="http://schemas.microsoft.com/office/drawing/2014/main" id="{8CE5FB03-1EEF-44DC-A491-9B4CAEE2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15</a:t>
            </a:r>
          </a:p>
        </p:txBody>
      </p:sp>
      <p:sp>
        <p:nvSpPr>
          <p:cNvPr id="4" name="Infrastructure planned together">
            <a:extLst xmlns:a="http://schemas.openxmlformats.org/drawingml/2006/main">
              <a:ext uri="{FF2B5EF4-FFF2-40B4-BE49-F238E27FC236}">
                <a16:creationId xmlns:a16="http://schemas.microsoft.com/office/drawing/2014/main" id="{9651F370-140D-47F9-8754-BDDFA3551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Infrastructure planned together</a:t>
            </a:r>
          </a:p>
        </p:txBody>
      </p:sp>
      <p:sp>
        <p:nvSpPr>
          <p:cNvPr id="5" name="The strategic intent is to embed modern ">
            <a:extLst xmlns:a="http://schemas.openxmlformats.org/drawingml/2006/main">
              <a:ext uri="{FF2B5EF4-FFF2-40B4-BE49-F238E27FC236}">
                <a16:creationId xmlns:a16="http://schemas.microsoft.com/office/drawing/2014/main" id="{6BCC5C49-EA59-4EBC-ACC8-024AF2950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strategic intent is to embed modern systems from the outset.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f958b02a474173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4ED07284-3F9D-410C-B402-192BE755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Connected city">
            <a:extLst xmlns:a="http://schemas.openxmlformats.org/drawingml/2006/main">
              <a:ext uri="{FF2B5EF4-FFF2-40B4-BE49-F238E27FC236}">
                <a16:creationId xmlns:a16="http://schemas.microsoft.com/office/drawing/2014/main" id="{7D301B58-3335-4F46-9E8F-CD8AA283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Connected city</a:t>
            </a:r>
          </a:p>
        </p:txBody>
      </p:sp>
      <p:sp>
        <p:nvSpPr>
          <p:cNvPr id="9" name="Fibre connectivity, digital governance a">
            <a:extLst xmlns:a="http://schemas.openxmlformats.org/drawingml/2006/main">
              <a:ext uri="{FF2B5EF4-FFF2-40B4-BE49-F238E27FC236}">
                <a16:creationId xmlns:a16="http://schemas.microsoft.com/office/drawing/2014/main" id="{1F435DAA-A549-4263-A6EE-E39E86899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Fibre connectivity, digital governance and smart security.</a:t>
            </a:r>
          </a:p>
        </p:txBody>
      </p:sp>
      <p:sp>
        <p:nvSpPr>
          <p:cNvPr id="10" name="Resource systems">
            <a:extLst xmlns:a="http://schemas.openxmlformats.org/drawingml/2006/main">
              <a:ext uri="{FF2B5EF4-FFF2-40B4-BE49-F238E27FC236}">
                <a16:creationId xmlns:a16="http://schemas.microsoft.com/office/drawing/2014/main" id="{12819AEC-2496-45C5-A236-6B2372AB6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Resource systems</a:t>
            </a:r>
          </a:p>
        </p:txBody>
      </p:sp>
      <p:sp>
        <p:nvSpPr>
          <p:cNvPr id="11" name="Renewable energy and smart water managem">
            <a:extLst xmlns:a="http://schemas.openxmlformats.org/drawingml/2006/main">
              <a:ext uri="{FF2B5EF4-FFF2-40B4-BE49-F238E27FC236}">
                <a16:creationId xmlns:a16="http://schemas.microsoft.com/office/drawing/2014/main" id="{DA30983C-CE1A-4D4F-8ABF-11D452CCC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Renewable energy and smart water management.</a:t>
            </a:r>
          </a:p>
        </p:txBody>
      </p:sp>
      <p:sp>
        <p:nvSpPr>
          <p:cNvPr id="12" name="Movement">
            <a:extLst xmlns:a="http://schemas.openxmlformats.org/drawingml/2006/main">
              <a:ext uri="{FF2B5EF4-FFF2-40B4-BE49-F238E27FC236}">
                <a16:creationId xmlns:a16="http://schemas.microsoft.com/office/drawing/2014/main" id="{53344970-C510-4402-B329-C8664DEE9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Movement</a:t>
            </a:r>
          </a:p>
        </p:txBody>
      </p:sp>
      <p:sp>
        <p:nvSpPr>
          <p:cNvPr id="13" name="Integrated public transport coordinated ">
            <a:extLst xmlns:a="http://schemas.openxmlformats.org/drawingml/2006/main">
              <a:ext uri="{FF2B5EF4-FFF2-40B4-BE49-F238E27FC236}">
                <a16:creationId xmlns:a16="http://schemas.microsoft.com/office/drawing/2014/main" id="{8AC3994B-90A0-4CF7-BEE0-A5E21270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Integrated public transport coordinated with land use and growth.</a:t>
            </a:r>
          </a:p>
        </p:txBody>
      </p:sp>
      <p:sp>
        <p:nvSpPr>
          <p:cNvPr id="14" name="Design, capacity, cost and servicing com">
            <a:extLst xmlns:a="http://schemas.openxmlformats.org/drawingml/2006/main">
              <a:ext uri="{FF2B5EF4-FFF2-40B4-BE49-F238E27FC236}">
                <a16:creationId xmlns:a16="http://schemas.microsoft.com/office/drawing/2014/main" id="{64F51BC3-7314-4B5F-8BA1-1D279873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Design, capacity, cost and servicing commitments remain subject to feasibility and approvals.</a:t>
            </a:r>
          </a:p>
        </p:txBody>
      </p:sp>
    </p:spTree>
    <p:extLst>
      <p:ext uri="{BB962C8B-B14F-4D97-AF65-F5344CB8AC3E}">
        <p14:creationId xmlns:p14="http://schemas.microsoft.com/office/powerpoint/2010/main" val="14754374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6A0F8D32-A7A5-48D2-B3C1-E2780E0D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5BB64639-3641-4806-9930-A29D83D6B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diasporacityzimbabwe.com/investment</a:t>
            </a:r>
          </a:p>
        </p:txBody>
      </p:sp>
      <p:sp>
        <p:nvSpPr>
          <p:cNvPr id="3" name="16">
            <a:extLst xmlns:a="http://schemas.openxmlformats.org/drawingml/2006/main">
              <a:ext uri="{FF2B5EF4-FFF2-40B4-BE49-F238E27FC236}">
                <a16:creationId xmlns:a16="http://schemas.microsoft.com/office/drawing/2014/main" id="{AC22C859-2CE8-4226-B5B9-79C64B4B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16</a:t>
            </a:r>
          </a:p>
        </p:txBody>
      </p:sp>
      <p:sp>
        <p:nvSpPr>
          <p:cNvPr id="4" name="Potential economic contribution">
            <a:extLst xmlns:a="http://schemas.openxmlformats.org/drawingml/2006/main">
              <a:ext uri="{FF2B5EF4-FFF2-40B4-BE49-F238E27FC236}">
                <a16:creationId xmlns:a16="http://schemas.microsoft.com/office/drawing/2014/main" id="{8DA935A8-EA8F-4753-8B97-76622FE8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Potential economic contribution</a:t>
            </a:r>
          </a:p>
        </p:txBody>
      </p:sp>
      <p:sp>
        <p:nvSpPr>
          <p:cNvPr id="5" name="A new city could support national growth">
            <a:extLst xmlns:a="http://schemas.openxmlformats.org/drawingml/2006/main">
              <a:ext uri="{FF2B5EF4-FFF2-40B4-BE49-F238E27FC236}">
                <a16:creationId xmlns:a16="http://schemas.microsoft.com/office/drawing/2014/main" id="{7FE020CD-5652-40A1-AD8F-A06AA72E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 new city could support national growth through investment, employment and public revenue.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788ef895094f8b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1EC75949-E5F1-408C-9EDA-964A1DDF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Investment and foreign currency">
            <a:extLst xmlns:a="http://schemas.openxmlformats.org/drawingml/2006/main">
              <a:ext uri="{FF2B5EF4-FFF2-40B4-BE49-F238E27FC236}">
                <a16:creationId xmlns:a16="http://schemas.microsoft.com/office/drawing/2014/main" id="{4411C5CD-C5C8-4DDB-881C-9C6390A4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Investment and foreign currency</a:t>
            </a:r>
          </a:p>
        </p:txBody>
      </p:sp>
      <p:sp>
        <p:nvSpPr>
          <p:cNvPr id="9" name="Diaspora, institutional and internationa">
            <a:extLst xmlns:a="http://schemas.openxmlformats.org/drawingml/2006/main">
              <a:ext uri="{FF2B5EF4-FFF2-40B4-BE49-F238E27FC236}">
                <a16:creationId xmlns:a16="http://schemas.microsoft.com/office/drawing/2014/main" id="{9B229AF6-D6F0-4798-A43E-1685E034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Diaspora, institutional and international participation could attract capital.</a:t>
            </a:r>
          </a:p>
        </p:txBody>
      </p:sp>
      <p:sp>
        <p:nvSpPr>
          <p:cNvPr id="10" name="Employment">
            <a:extLst xmlns:a="http://schemas.openxmlformats.org/drawingml/2006/main">
              <a:ext uri="{FF2B5EF4-FFF2-40B4-BE49-F238E27FC236}">
                <a16:creationId xmlns:a16="http://schemas.microsoft.com/office/drawing/2014/main" id="{BFF59232-31DC-4EE8-86DE-3CC9F422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Employment</a:t>
            </a:r>
          </a:p>
        </p:txBody>
      </p:sp>
      <p:sp>
        <p:nvSpPr>
          <p:cNvPr id="11" name="Construction, technology, services and m">
            <a:extLst xmlns:a="http://schemas.openxmlformats.org/drawingml/2006/main">
              <a:ext uri="{FF2B5EF4-FFF2-40B4-BE49-F238E27FC236}">
                <a16:creationId xmlns:a16="http://schemas.microsoft.com/office/drawing/2014/main" id="{C35A4547-B9B6-45C6-9BAB-E5B75936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Construction, technology, services and manufacturing could create work.</a:t>
            </a:r>
          </a:p>
        </p:txBody>
      </p:sp>
      <p:sp>
        <p:nvSpPr>
          <p:cNvPr id="12" name="Public revenue">
            <a:extLst xmlns:a="http://schemas.openxmlformats.org/drawingml/2006/main">
              <a:ext uri="{FF2B5EF4-FFF2-40B4-BE49-F238E27FC236}">
                <a16:creationId xmlns:a16="http://schemas.microsoft.com/office/drawing/2014/main" id="{9D175A7A-F075-4091-A03A-D5D87287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Public revenue</a:t>
            </a:r>
          </a:p>
        </p:txBody>
      </p:sp>
      <p:sp>
        <p:nvSpPr>
          <p:cNvPr id="13" name="Rates, taxes and development levies coul">
            <a:extLst xmlns:a="http://schemas.openxmlformats.org/drawingml/2006/main">
              <a:ext uri="{FF2B5EF4-FFF2-40B4-BE49-F238E27FC236}">
                <a16:creationId xmlns:a16="http://schemas.microsoft.com/office/drawing/2014/main" id="{010E3D86-6146-432B-8C6F-4AE34241F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Rates, taxes and development levies could broaden revenue sources.</a:t>
            </a:r>
          </a:p>
        </p:txBody>
      </p:sp>
      <p:sp>
        <p:nvSpPr>
          <p:cNvPr id="14" name="Benefits are proposed outcomes. No jobs ">
            <a:extLst xmlns:a="http://schemas.openxmlformats.org/drawingml/2006/main">
              <a:ext uri="{FF2B5EF4-FFF2-40B4-BE49-F238E27FC236}">
                <a16:creationId xmlns:a16="http://schemas.microsoft.com/office/drawing/2014/main" id="{F98EF76E-1A45-4A71-8B4E-8AE58B346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Benefits are proposed outcomes. No jobs forecast, investment return or revenue estimate has been verified.</a:t>
            </a:r>
          </a:p>
        </p:txBody>
      </p:sp>
    </p:spTree>
    <p:extLst>
      <p:ext uri="{BB962C8B-B14F-4D97-AF65-F5344CB8AC3E}">
        <p14:creationId xmlns:p14="http://schemas.microsoft.com/office/powerpoint/2010/main" val="11895143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5CED5F94-7407-4F44-BE78-374BE82E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8C89B428-34F6-4A9E-8E16-C313F42F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diasporacityzimbabwe.com/sustainability</a:t>
            </a:r>
          </a:p>
        </p:txBody>
      </p:sp>
      <p:sp>
        <p:nvSpPr>
          <p:cNvPr id="3" name="17">
            <a:extLst xmlns:a="http://schemas.openxmlformats.org/drawingml/2006/main">
              <a:ext uri="{FF2B5EF4-FFF2-40B4-BE49-F238E27FC236}">
                <a16:creationId xmlns:a16="http://schemas.microsoft.com/office/drawing/2014/main" id="{73001FC0-2ECF-4DFB-8415-8634CEBB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17</a:t>
            </a:r>
          </a:p>
        </p:txBody>
      </p:sp>
      <p:sp>
        <p:nvSpPr>
          <p:cNvPr id="4" name="A resilient environmental model">
            <a:extLst xmlns:a="http://schemas.openxmlformats.org/drawingml/2006/main">
              <a:ext uri="{FF2B5EF4-FFF2-40B4-BE49-F238E27FC236}">
                <a16:creationId xmlns:a16="http://schemas.microsoft.com/office/drawing/2014/main" id="{7B994677-B102-4D8E-B681-A3CCB290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resilient environmental model</a:t>
            </a:r>
          </a:p>
        </p:txBody>
      </p:sp>
      <p:sp>
        <p:nvSpPr>
          <p:cNvPr id="5" name="The proposal builds on Zimbabwe’s planni">
            <a:extLst xmlns:a="http://schemas.openxmlformats.org/drawingml/2006/main">
              <a:ext uri="{FF2B5EF4-FFF2-40B4-BE49-F238E27FC236}">
                <a16:creationId xmlns:a16="http://schemas.microsoft.com/office/drawing/2014/main" id="{5EC29A6B-CCCB-431C-9A93-A5D8E2A8F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proposal builds on Zimbabwe’s planning heritage of green space with contemporary resource management.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337d00d8b467e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875D8005-F294-49B6-AB1D-B0459B85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Energy and water">
            <a:extLst xmlns:a="http://schemas.openxmlformats.org/drawingml/2006/main">
              <a:ext uri="{FF2B5EF4-FFF2-40B4-BE49-F238E27FC236}">
                <a16:creationId xmlns:a16="http://schemas.microsoft.com/office/drawing/2014/main" id="{33DB7C5A-1C48-4007-94E7-0510FB85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Energy and water</a:t>
            </a:r>
          </a:p>
        </p:txBody>
      </p:sp>
      <p:sp>
        <p:nvSpPr>
          <p:cNvPr id="9" name="Explore solar power, water harvesting an">
            <a:extLst xmlns:a="http://schemas.openxmlformats.org/drawingml/2006/main">
              <a:ext uri="{FF2B5EF4-FFF2-40B4-BE49-F238E27FC236}">
                <a16:creationId xmlns:a16="http://schemas.microsoft.com/office/drawing/2014/main" id="{6A207CA6-DEB8-46F6-9D4E-549900D6E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Explore solar power, water harvesting and reuse.</a:t>
            </a:r>
          </a:p>
        </p:txBody>
      </p:sp>
      <p:sp>
        <p:nvSpPr>
          <p:cNvPr id="10" name="Natural systems">
            <a:extLst xmlns:a="http://schemas.openxmlformats.org/drawingml/2006/main">
              <a:ext uri="{FF2B5EF4-FFF2-40B4-BE49-F238E27FC236}">
                <a16:creationId xmlns:a16="http://schemas.microsoft.com/office/drawing/2014/main" id="{B83D76B8-55CC-4AD5-8268-204DE171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Natural systems</a:t>
            </a:r>
          </a:p>
        </p:txBody>
      </p:sp>
      <p:sp>
        <p:nvSpPr>
          <p:cNvPr id="11" name="Protect wetlands and connect green corri">
            <a:extLst xmlns:a="http://schemas.openxmlformats.org/drawingml/2006/main">
              <a:ext uri="{FF2B5EF4-FFF2-40B4-BE49-F238E27FC236}">
                <a16:creationId xmlns:a16="http://schemas.microsoft.com/office/drawing/2014/main" id="{4B964AE8-7F3E-4651-9F82-12160425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Protect wetlands and connect green corridors.</a:t>
            </a:r>
          </a:p>
        </p:txBody>
      </p:sp>
      <p:sp>
        <p:nvSpPr>
          <p:cNvPr id="12" name="Urban forestry">
            <a:extLst xmlns:a="http://schemas.openxmlformats.org/drawingml/2006/main">
              <a:ext uri="{FF2B5EF4-FFF2-40B4-BE49-F238E27FC236}">
                <a16:creationId xmlns:a16="http://schemas.microsoft.com/office/drawing/2014/main" id="{FD04E0FA-1A51-40C2-A3AB-58D9A5FF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Urban forestry</a:t>
            </a:r>
          </a:p>
        </p:txBody>
      </p:sp>
      <p:sp>
        <p:nvSpPr>
          <p:cNvPr id="13" name="Use trees to support shade, biodiversity">
            <a:extLst xmlns:a="http://schemas.openxmlformats.org/drawingml/2006/main">
              <a:ext uri="{FF2B5EF4-FFF2-40B4-BE49-F238E27FC236}">
                <a16:creationId xmlns:a16="http://schemas.microsoft.com/office/drawing/2014/main" id="{EE766E64-A72C-4A6C-A616-12E7E6B0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Use trees to support shade, biodiversity and the quality of everyday life.</a:t>
            </a:r>
          </a:p>
        </p:txBody>
      </p:sp>
      <p:sp>
        <p:nvSpPr>
          <p:cNvPr id="14" name="Environmental baselines, safeguards and ">
            <a:extLst xmlns:a="http://schemas.openxmlformats.org/drawingml/2006/main">
              <a:ext uri="{FF2B5EF4-FFF2-40B4-BE49-F238E27FC236}">
                <a16:creationId xmlns:a16="http://schemas.microsoft.com/office/drawing/2014/main" id="{8D99D596-72E8-40EF-A6B6-1FAE34EF3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Environmental baselines, safeguards and performance targets require assessment of a confirmed site.</a:t>
            </a:r>
          </a:p>
        </p:txBody>
      </p:sp>
    </p:spTree>
    <p:extLst>
      <p:ext uri="{BB962C8B-B14F-4D97-AF65-F5344CB8AC3E}">
        <p14:creationId xmlns:p14="http://schemas.microsoft.com/office/powerpoint/2010/main" val="201828184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3AA37CEF-CFDF-45DD-BDE3-FD8B7003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9114287F-CD68-468E-BCEF-07938C3C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diasporacityzimbabwe.com/investment</a:t>
            </a:r>
          </a:p>
        </p:txBody>
      </p:sp>
      <p:sp>
        <p:nvSpPr>
          <p:cNvPr id="3" name="18">
            <a:extLst xmlns:a="http://schemas.openxmlformats.org/drawingml/2006/main">
              <a:ext uri="{FF2B5EF4-FFF2-40B4-BE49-F238E27FC236}">
                <a16:creationId xmlns:a16="http://schemas.microsoft.com/office/drawing/2014/main" id="{AF50600B-E1B8-4CFA-942B-2469B06EF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18</a:t>
            </a:r>
          </a:p>
        </p:txBody>
      </p:sp>
      <p:sp>
        <p:nvSpPr>
          <p:cNvPr id="4" name="The intended national outcomes">
            <a:extLst xmlns:a="http://schemas.openxmlformats.org/drawingml/2006/main">
              <a:ext uri="{FF2B5EF4-FFF2-40B4-BE49-F238E27FC236}">
                <a16:creationId xmlns:a16="http://schemas.microsoft.com/office/drawing/2014/main" id="{910E8063-2C31-4D3E-A8BB-05C766F3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intended national outcomes</a:t>
            </a:r>
          </a:p>
        </p:txBody>
      </p:sp>
      <p:sp>
        <p:nvSpPr>
          <p:cNvPr id="5" name="Diaspora City proposes a new focus for p">
            <a:extLst xmlns:a="http://schemas.openxmlformats.org/drawingml/2006/main">
              <a:ext uri="{FF2B5EF4-FFF2-40B4-BE49-F238E27FC236}">
                <a16:creationId xmlns:a16="http://schemas.microsoft.com/office/drawing/2014/main" id="{119889CD-5C8C-43B5-841A-CAF0357C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 City proposes a new focus for planned growth and international engagement.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840bead984bf0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A257B197-1C11-4B26-8FDA-F398CA68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Urban and housing capacity">
            <a:extLst xmlns:a="http://schemas.openxmlformats.org/drawingml/2006/main">
              <a:ext uri="{FF2B5EF4-FFF2-40B4-BE49-F238E27FC236}">
                <a16:creationId xmlns:a16="http://schemas.microsoft.com/office/drawing/2014/main" id="{F6AE082D-5A42-4037-AA4C-E9C720C4E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Urban and housing capacity</a:t>
            </a:r>
          </a:p>
        </p:txBody>
      </p:sp>
      <p:sp>
        <p:nvSpPr>
          <p:cNvPr id="9" name="Support housing delivery and help reduce">
            <a:extLst xmlns:a="http://schemas.openxmlformats.org/drawingml/2006/main">
              <a:ext uri="{FF2B5EF4-FFF2-40B4-BE49-F238E27FC236}">
                <a16:creationId xmlns:a16="http://schemas.microsoft.com/office/drawing/2014/main" id="{DE003C79-AAA5-4D67-BAA7-842436F0C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Support housing delivery and help reduce pressure on existing cities.</a:t>
            </a:r>
          </a:p>
        </p:txBody>
      </p:sp>
      <p:sp>
        <p:nvSpPr>
          <p:cNvPr id="10" name="Economic opportunity">
            <a:extLst xmlns:a="http://schemas.openxmlformats.org/drawingml/2006/main">
              <a:ext uri="{FF2B5EF4-FFF2-40B4-BE49-F238E27FC236}">
                <a16:creationId xmlns:a16="http://schemas.microsoft.com/office/drawing/2014/main" id="{5360E57F-B5FE-47B2-B755-4661373D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Economic opportunity</a:t>
            </a:r>
          </a:p>
        </p:txBody>
      </p:sp>
      <p:sp>
        <p:nvSpPr>
          <p:cNvPr id="11" name="Attract investment, encourage innovation">
            <a:extLst xmlns:a="http://schemas.openxmlformats.org/drawingml/2006/main">
              <a:ext uri="{FF2B5EF4-FFF2-40B4-BE49-F238E27FC236}">
                <a16:creationId xmlns:a16="http://schemas.microsoft.com/office/drawing/2014/main" id="{A76EBA49-5CAA-44ED-9B7D-C18D666C3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Attract investment, encourage innovation and generate employment.</a:t>
            </a:r>
          </a:p>
        </p:txBody>
      </p:sp>
      <p:sp>
        <p:nvSpPr>
          <p:cNvPr id="12" name="Zimbabwe’s global position">
            <a:extLst xmlns:a="http://schemas.openxmlformats.org/drawingml/2006/main">
              <a:ext uri="{FF2B5EF4-FFF2-40B4-BE49-F238E27FC236}">
                <a16:creationId xmlns:a16="http://schemas.microsoft.com/office/drawing/2014/main" id="{1FE21F93-4F0E-4DC3-8D89-7EA2739C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Zimbabwe’s global position</a:t>
            </a:r>
          </a:p>
        </p:txBody>
      </p:sp>
      <p:sp>
        <p:nvSpPr>
          <p:cNvPr id="13" name="Create a platform for diaspora participa">
            <a:extLst xmlns:a="http://schemas.openxmlformats.org/drawingml/2006/main">
              <a:ext uri="{FF2B5EF4-FFF2-40B4-BE49-F238E27FC236}">
                <a16:creationId xmlns:a16="http://schemas.microsoft.com/office/drawing/2014/main" id="{E70B13FB-C7B1-4880-BD0D-0141044C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Create a platform for diaspora participation and international visibility.</a:t>
            </a:r>
          </a:p>
        </p:txBody>
      </p:sp>
      <p:sp>
        <p:nvSpPr>
          <p:cNvPr id="14" name="These are strategic objectives, subject ">
            <a:extLst xmlns:a="http://schemas.openxmlformats.org/drawingml/2006/main">
              <a:ext uri="{FF2B5EF4-FFF2-40B4-BE49-F238E27FC236}">
                <a16:creationId xmlns:a16="http://schemas.microsoft.com/office/drawing/2014/main" id="{2375712A-16F1-419A-95DF-358EACEE5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These are strategic objectives, subject to feasibility, financing and delivery.</a:t>
            </a:r>
          </a:p>
        </p:txBody>
      </p:sp>
    </p:spTree>
    <p:extLst>
      <p:ext uri="{BB962C8B-B14F-4D97-AF65-F5344CB8AC3E}">
        <p14:creationId xmlns:p14="http://schemas.microsoft.com/office/powerpoint/2010/main" val="112025599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A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66F0F9A7-A014-4E1F-87E0-A7C310FD3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E596F520-1FD9-4C7E-A844-2EE9A3FED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19">
            <a:extLst xmlns:a="http://schemas.openxmlformats.org/drawingml/2006/main">
              <a:ext uri="{FF2B5EF4-FFF2-40B4-BE49-F238E27FC236}">
                <a16:creationId xmlns:a16="http://schemas.microsoft.com/office/drawing/2014/main" id="{B34BDD13-0971-45E3-8880-6E22CB3EE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19</a:t>
            </a:r>
          </a:p>
        </p:txBody>
      </p:sp>
      <p:sp>
        <p:nvSpPr>
          <p:cNvPr id="4" name="A national urban strategy">
            <a:extLst xmlns:a="http://schemas.openxmlformats.org/drawingml/2006/main">
              <a:ext uri="{FF2B5EF4-FFF2-40B4-BE49-F238E27FC236}">
                <a16:creationId xmlns:a16="http://schemas.microsoft.com/office/drawing/2014/main" id="{994F5562-6584-4A2D-9D9D-1F448545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national urban strategy</a:t>
            </a:r>
          </a:p>
        </p:txBody>
      </p:sp>
      <p:sp>
        <p:nvSpPr>
          <p:cNvPr id="5" name="Regeneration and new development can for">
            <a:extLst xmlns:a="http://schemas.openxmlformats.org/drawingml/2006/main">
              <a:ext uri="{FF2B5EF4-FFF2-40B4-BE49-F238E27FC236}">
                <a16:creationId xmlns:a16="http://schemas.microsoft.com/office/drawing/2014/main" id="{615D5D87-4710-469E-A919-DC077F4C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Regeneration and new development can form two coordinated parts of the same policy.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203F2B18-C897-4E8B-B67E-CAFC615E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241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defRPr>
            </a:pPr>
            <a:r>
              <a: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7" name="Existing cities">
            <a:extLst xmlns:a="http://schemas.openxmlformats.org/drawingml/2006/main">
              <a:ext uri="{FF2B5EF4-FFF2-40B4-BE49-F238E27FC236}">
                <a16:creationId xmlns:a16="http://schemas.microsoft.com/office/drawing/2014/main" id="{A896E06B-B09A-49E2-9F3E-DEEC4040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76625"/>
            <a:ext cx="5191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Existing cities</a:t>
            </a:r>
          </a:p>
        </p:txBody>
      </p:sp>
      <p:sp>
        <p:nvSpPr>
          <p:cNvPr id="8" name="Urban renewal, infrastructure upgrades a">
            <a:extLst xmlns:a="http://schemas.openxmlformats.org/drawingml/2006/main">
              <a:ext uri="{FF2B5EF4-FFF2-40B4-BE49-F238E27FC236}">
                <a16:creationId xmlns:a16="http://schemas.microsoft.com/office/drawing/2014/main" id="{1B177763-DE4A-4918-A0FA-A9DB5A98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43400"/>
            <a:ext cx="5095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Urban renewal, infrastructure upgrades and CBD regeneration.</a:t>
            </a:r>
          </a:p>
        </p:txBody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3221F577-D5F7-43BA-947C-223D78878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24150"/>
            <a:ext cx="66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defRPr>
            </a:pPr>
            <a:r>
              <a:rPr sz="3150" b="0">
                <a:solidFill>
                  <a:srgbClr val="D6B978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0" name="New urban development">
            <a:extLst xmlns:a="http://schemas.openxmlformats.org/drawingml/2006/main">
              <a:ext uri="{FF2B5EF4-FFF2-40B4-BE49-F238E27FC236}">
                <a16:creationId xmlns:a16="http://schemas.microsoft.com/office/drawing/2014/main" id="{FCE3B259-0BDF-4576-9CCD-FD5D20AA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476625"/>
            <a:ext cx="5191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25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New urban development</a:t>
            </a:r>
          </a:p>
        </p:txBody>
      </p:sp>
      <p:sp>
        <p:nvSpPr>
          <p:cNvPr id="11" name="Diaspora City, smart city concepts, inno">
            <a:extLst xmlns:a="http://schemas.openxmlformats.org/drawingml/2006/main">
              <a:ext uri="{FF2B5EF4-FFF2-40B4-BE49-F238E27FC236}">
                <a16:creationId xmlns:a16="http://schemas.microsoft.com/office/drawing/2014/main" id="{0C021165-9648-483A-8C84-439E1558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343400"/>
            <a:ext cx="5095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2100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Diaspora City, smart city concepts, innovation districts and new economic zones.</a:t>
            </a:r>
          </a:p>
        </p:txBody>
      </p:sp>
      <p:sp>
        <p:nvSpPr>
          <p:cNvPr id="12" name="The recommendation is to pursue both app">
            <a:extLst xmlns:a="http://schemas.openxmlformats.org/drawingml/2006/main">
              <a:ext uri="{FF2B5EF4-FFF2-40B4-BE49-F238E27FC236}">
                <a16:creationId xmlns:a16="http://schemas.microsoft.com/office/drawing/2014/main" id="{A71678B1-DD2D-4B94-9134-0F0DF883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0"/>
            <a:ext cx="1095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C8D5C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C8D5CF"/>
                </a:solidFill>
                <a:latin typeface="Nimbus Sans"/>
                <a:ea typeface="Nimbus Sans"/>
                <a:cs typeface="Nimbus Sans"/>
              </a:rPr>
              <a:t>The recommendation is to pursue both approaches through appropriate planning and investment decisions.</a:t>
            </a:r>
          </a:p>
        </p:txBody>
      </p:sp>
    </p:spTree>
    <p:extLst>
      <p:ext uri="{BB962C8B-B14F-4D97-AF65-F5344CB8AC3E}">
        <p14:creationId xmlns:p14="http://schemas.microsoft.com/office/powerpoint/2010/main" val="10674181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F82A51EB-7A0D-4074-850D-565F3B7D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71B279B6-5B79-47C4-A738-5284D7EAC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diasporacityzimbabwe.com/about</a:t>
            </a:r>
          </a:p>
        </p:txBody>
      </p:sp>
      <p:sp>
        <p:nvSpPr>
          <p:cNvPr id="3" name="20">
            <a:extLst xmlns:a="http://schemas.openxmlformats.org/drawingml/2006/main">
              <a:ext uri="{FF2B5EF4-FFF2-40B4-BE49-F238E27FC236}">
                <a16:creationId xmlns:a16="http://schemas.microsoft.com/office/drawing/2014/main" id="{E02CAC92-5D23-449E-B131-529B0B3FD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20</a:t>
            </a:r>
          </a:p>
        </p:txBody>
      </p:sp>
      <p:sp>
        <p:nvSpPr>
          <p:cNvPr id="4" name="The request to the Ministry">
            <a:extLst xmlns:a="http://schemas.openxmlformats.org/drawingml/2006/main">
              <a:ext uri="{FF2B5EF4-FFF2-40B4-BE49-F238E27FC236}">
                <a16:creationId xmlns:a16="http://schemas.microsoft.com/office/drawing/2014/main" id="{20495286-CE1E-4AED-8DD2-B17FF7E0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request to the Ministry</a:t>
            </a:r>
          </a:p>
        </p:txBody>
      </p:sp>
      <p:sp>
        <p:nvSpPr>
          <p:cNvPr id="5" name="Institutional engagement to move the pro">
            <a:extLst xmlns:a="http://schemas.openxmlformats.org/drawingml/2006/main">
              <a:ext uri="{FF2B5EF4-FFF2-40B4-BE49-F238E27FC236}">
                <a16:creationId xmlns:a16="http://schemas.microsoft.com/office/drawing/2014/main" id="{DF523DD3-8DF5-435A-8B05-738884886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Institutional engagement to move the proposition into feasibility.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38289bcca3410f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87D7264E-81E8-4BB3-A72B-3781DAA72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01">
            <a:extLst xmlns:a="http://schemas.openxmlformats.org/drawingml/2006/main">
              <a:ext uri="{FF2B5EF4-FFF2-40B4-BE49-F238E27FC236}">
                <a16:creationId xmlns:a16="http://schemas.microsoft.com/office/drawing/2014/main" id="{8A2110C8-EA0B-4961-A56D-D8F77C62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28900"/>
            <a:ext cx="428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01</a:t>
            </a:r>
          </a:p>
        </p:txBody>
      </p:sp>
      <p:sp>
        <p:nvSpPr>
          <p:cNvPr id="9" name="Recognition as a strategic national proj">
            <a:extLst xmlns:a="http://schemas.openxmlformats.org/drawingml/2006/main">
              <a:ext uri="{FF2B5EF4-FFF2-40B4-BE49-F238E27FC236}">
                <a16:creationId xmlns:a16="http://schemas.microsoft.com/office/drawing/2014/main" id="{E035E35E-7977-4638-A85D-A862A949F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628900"/>
            <a:ext cx="565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Recognition as a strategic national project</a:t>
            </a:r>
          </a:p>
        </p:txBody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8CB109C2-995C-405A-B460-08DBE4FB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0"/>
            <a:ext cx="428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02</a:t>
            </a:r>
          </a:p>
        </p:txBody>
      </p:sp>
      <p:sp>
        <p:nvSpPr>
          <p:cNvPr id="11" name="Allocation of suitable land">
            <a:extLst xmlns:a="http://schemas.openxmlformats.org/drawingml/2006/main">
              <a:ext uri="{FF2B5EF4-FFF2-40B4-BE49-F238E27FC236}">
                <a16:creationId xmlns:a16="http://schemas.microsoft.com/office/drawing/2014/main" id="{7D77CA9A-E3FC-40CD-A916-B8F085662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38500"/>
            <a:ext cx="565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Allocation of suitable land</a:t>
            </a:r>
          </a:p>
        </p:txBody>
      </p:sp>
      <p:sp>
        <p:nvSpPr>
          <p:cNvPr id="12" name="03">
            <a:extLst xmlns:a="http://schemas.openxmlformats.org/drawingml/2006/main">
              <a:ext uri="{FF2B5EF4-FFF2-40B4-BE49-F238E27FC236}">
                <a16:creationId xmlns:a16="http://schemas.microsoft.com/office/drawing/2014/main" id="{929C0C4C-B7BF-4276-A98D-FA192F727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48100"/>
            <a:ext cx="428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03</a:t>
            </a:r>
          </a:p>
        </p:txBody>
      </p:sp>
      <p:sp>
        <p:nvSpPr>
          <p:cNvPr id="13" name="A technical committee involving the rele">
            <a:extLst xmlns:a="http://schemas.openxmlformats.org/drawingml/2006/main">
              <a:ext uri="{FF2B5EF4-FFF2-40B4-BE49-F238E27FC236}">
                <a16:creationId xmlns:a16="http://schemas.microsoft.com/office/drawing/2014/main" id="{6A2E19CA-66A8-4AA3-A35B-039B2CA6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48100"/>
            <a:ext cx="565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technical committee involving the relevant stakeholders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AFECD962-13EC-46E7-9C6A-53DC7AA8B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57700"/>
            <a:ext cx="428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04</a:t>
            </a:r>
          </a:p>
        </p:txBody>
      </p:sp>
      <p:sp>
        <p:nvSpPr>
          <p:cNvPr id="15" name="Support for feasibility and master plann">
            <a:extLst xmlns:a="http://schemas.openxmlformats.org/drawingml/2006/main">
              <a:ext uri="{FF2B5EF4-FFF2-40B4-BE49-F238E27FC236}">
                <a16:creationId xmlns:a16="http://schemas.microsoft.com/office/drawing/2014/main" id="{42ED17EC-1D87-4FA1-BB4D-728771237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457700"/>
            <a:ext cx="565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Support for feasibility and master planning</a:t>
            </a:r>
          </a:p>
        </p:txBody>
      </p:sp>
      <p:sp>
        <p:nvSpPr>
          <p:cNvPr id="16" name="05">
            <a:extLst xmlns:a="http://schemas.openxmlformats.org/drawingml/2006/main">
              <a:ext uri="{FF2B5EF4-FFF2-40B4-BE49-F238E27FC236}">
                <a16:creationId xmlns:a16="http://schemas.microsoft.com/office/drawing/2014/main" id="{58B814C6-50A0-4288-91A1-7BF5BC696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67300"/>
            <a:ext cx="428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16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05</a:t>
            </a:r>
          </a:p>
        </p:txBody>
      </p:sp>
      <p:sp>
        <p:nvSpPr>
          <p:cNvPr id="17" name="Integration into national urban developm">
            <a:extLst xmlns:a="http://schemas.openxmlformats.org/drawingml/2006/main">
              <a:ext uri="{FF2B5EF4-FFF2-40B4-BE49-F238E27FC236}">
                <a16:creationId xmlns:a16="http://schemas.microsoft.com/office/drawing/2014/main" id="{261BD950-42BA-46D3-836D-B604CA33B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67300"/>
            <a:ext cx="5657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7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Integration into national urban development policy</a:t>
            </a:r>
          </a:p>
        </p:txBody>
      </p:sp>
      <p:sp>
        <p:nvSpPr>
          <p:cNvPr id="18" name="Proposed sequence: technical engagement,">
            <a:extLst xmlns:a="http://schemas.openxmlformats.org/drawingml/2006/main">
              <a:ext uri="{FF2B5EF4-FFF2-40B4-BE49-F238E27FC236}">
                <a16:creationId xmlns:a16="http://schemas.microsoft.com/office/drawing/2014/main" id="{9A9CB151-3E0D-4B57-A770-61FEB2A6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Proposed sequence: technical engagement, feasibility, master plan and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124109911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3652A168-299B-45BE-BB75-4C4E80548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48BC9819-093A-409F-A24B-6709CB9D3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diasporacityzimbabwe.com/map</a:t>
            </a:r>
          </a:p>
        </p:txBody>
      </p:sp>
      <p:sp>
        <p:nvSpPr>
          <p:cNvPr id="3" name="21">
            <a:extLst xmlns:a="http://schemas.openxmlformats.org/drawingml/2006/main">
              <a:ext uri="{FF2B5EF4-FFF2-40B4-BE49-F238E27FC236}">
                <a16:creationId xmlns:a16="http://schemas.microsoft.com/office/drawing/2014/main" id="{2EB4A2AA-2B0C-4CD7-858D-5476F0360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21</a:t>
            </a:r>
          </a:p>
        </p:txBody>
      </p:sp>
      <p:sp>
        <p:nvSpPr>
          <p:cNvPr id="4" name="The city is now explorable">
            <a:extLst xmlns:a="http://schemas.openxmlformats.org/drawingml/2006/main">
              <a:ext uri="{FF2B5EF4-FFF2-40B4-BE49-F238E27FC236}">
                <a16:creationId xmlns:a16="http://schemas.microsoft.com/office/drawing/2014/main" id="{E4E98B2E-7F3E-4D57-95DA-D4F6B90E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1104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city is now explorable</a:t>
            </a:r>
          </a:p>
        </p:txBody>
      </p:sp>
      <p:sp>
        <p:nvSpPr>
          <p:cNvPr id="5" name="The live platform makes the strategic pr">
            <a:extLst xmlns:a="http://schemas.openxmlformats.org/drawingml/2006/main">
              <a:ext uri="{FF2B5EF4-FFF2-40B4-BE49-F238E27FC236}">
                <a16:creationId xmlns:a16="http://schemas.microsoft.com/office/drawing/2014/main" id="{813B1744-CD85-47BB-8CC2-54844480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19200"/>
            <a:ext cx="1104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live platform makes the strategic proposition easier to understand and discuss.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2b3d5bc54642c2"/>
          <a:stretch xmlns:a="http://schemas.openxmlformats.org/drawingml/2006/main"/>
        </p:blipFill>
        <p:spPr>
          <a:xfrm xmlns:a="http://schemas.openxmlformats.org/drawingml/2006/main">
            <a:off x="1384869" y="2105025"/>
            <a:ext cx="5726562" cy="3933825"/>
          </a:xfrm>
          <a:prstGeom xmlns:a="http://schemas.openxmlformats.org/drawingml/2006/main" prst="rect">
            <a:avLst/>
          </a:prstGeom>
        </p:spPr>
      </p:pic>
      <p:sp>
        <p:nvSpPr>
          <p:cNvPr id="7" name="Explore programmes">
            <a:extLst xmlns:a="http://schemas.openxmlformats.org/drawingml/2006/main">
              <a:ext uri="{FF2B5EF4-FFF2-40B4-BE49-F238E27FC236}">
                <a16:creationId xmlns:a16="http://schemas.microsoft.com/office/drawing/2014/main" id="{FCE63388-6EA3-4170-BBB6-034DADD80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86000"/>
            <a:ext cx="3257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Explore programmes</a:t>
            </a:r>
          </a:p>
        </p:txBody>
      </p:sp>
      <p:sp>
        <p:nvSpPr>
          <p:cNvPr id="8" name="Switch city views, filter programmes and">
            <a:extLst xmlns:a="http://schemas.openxmlformats.org/drawingml/2006/main">
              <a:ext uri="{FF2B5EF4-FFF2-40B4-BE49-F238E27FC236}">
                <a16:creationId xmlns:a16="http://schemas.microsoft.com/office/drawing/2014/main" id="{A06FFEFB-6B44-4980-971B-2FE138E0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90850"/>
            <a:ext cx="3257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Switch city views, filter programmes and inspect the selected opportunity.</a:t>
            </a:r>
          </a:p>
        </p:txBody>
      </p:sp>
      <p:sp>
        <p:nvSpPr>
          <p:cNvPr id="9" name="Review the evidence">
            <a:extLst xmlns:a="http://schemas.openxmlformats.org/drawingml/2006/main">
              <a:ext uri="{FF2B5EF4-FFF2-40B4-BE49-F238E27FC236}">
                <a16:creationId xmlns:a16="http://schemas.microsoft.com/office/drawing/2014/main" id="{55800EBE-82B7-4F2C-87DA-283F7F55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90975"/>
            <a:ext cx="3257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Review the evidence</a:t>
            </a:r>
          </a:p>
        </p:txBody>
      </p:sp>
      <p:sp>
        <p:nvSpPr>
          <p:cNvPr id="10" name="Read the vision, investment case and pro">
            <a:extLst xmlns:a="http://schemas.openxmlformats.org/drawingml/2006/main">
              <a:ext uri="{FF2B5EF4-FFF2-40B4-BE49-F238E27FC236}">
                <a16:creationId xmlns:a16="http://schemas.microsoft.com/office/drawing/2014/main" id="{35FDA0AD-E32C-4F6F-9B4A-268CC2ED0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695825"/>
            <a:ext cx="3257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Read the vision, investment case and project status alongside illustrative imagery.</a:t>
            </a:r>
          </a:p>
        </p:txBody>
      </p:sp>
      <p:sp>
        <p:nvSpPr>
          <p:cNvPr id="11" name="Live platform view, September 2026. City">
            <a:extLst xmlns:a="http://schemas.openxmlformats.org/drawingml/2006/main">
              <a:ext uri="{FF2B5EF4-FFF2-40B4-BE49-F238E27FC236}">
                <a16:creationId xmlns:a16="http://schemas.microsoft.com/office/drawing/2014/main" id="{30FBCFDF-877E-4654-BC68-E755DB46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3885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Live platform view, September 2026. City imagery and spatial locations are illustrative.</a:t>
            </a:r>
          </a:p>
        </p:txBody>
      </p:sp>
    </p:spTree>
    <p:extLst>
      <p:ext uri="{BB962C8B-B14F-4D97-AF65-F5344CB8AC3E}">
        <p14:creationId xmlns:p14="http://schemas.microsoft.com/office/powerpoint/2010/main" val="135833761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F7AB370B-1DA6-4BE4-914C-31A7EFC2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10DC25E9-0287-4610-848E-C696F5CAE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diasporacityzimbabwe.com/city-plan</a:t>
            </a:r>
          </a:p>
        </p:txBody>
      </p:sp>
      <p:sp>
        <p:nvSpPr>
          <p:cNvPr id="3" name="22">
            <a:extLst xmlns:a="http://schemas.openxmlformats.org/drawingml/2006/main">
              <a:ext uri="{FF2B5EF4-FFF2-40B4-BE49-F238E27FC236}">
                <a16:creationId xmlns:a16="http://schemas.microsoft.com/office/drawing/2014/main" id="{84C5926D-BEB6-4542-93BE-EA320AB6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22</a:t>
            </a:r>
          </a:p>
        </p:txBody>
      </p:sp>
      <p:sp>
        <p:nvSpPr>
          <p:cNvPr id="4" name="City scale to individual interest">
            <a:extLst xmlns:a="http://schemas.openxmlformats.org/drawingml/2006/main">
              <a:ext uri="{FF2B5EF4-FFF2-40B4-BE49-F238E27FC236}">
                <a16:creationId xmlns:a16="http://schemas.microsoft.com/office/drawing/2014/main" id="{BDA65CEA-E9C7-4000-AD5A-B1450E33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1950"/>
            <a:ext cx="1104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City scale to individual interest</a:t>
            </a:r>
          </a:p>
        </p:txBody>
      </p:sp>
      <p:sp>
        <p:nvSpPr>
          <p:cNvPr id="5" name="An original demonstration plan connects ">
            <a:extLst xmlns:a="http://schemas.openxmlformats.org/drawingml/2006/main">
              <a:ext uri="{FF2B5EF4-FFF2-40B4-BE49-F238E27FC236}">
                <a16:creationId xmlns:a16="http://schemas.microsoft.com/office/drawing/2014/main" id="{7F984F83-5524-4097-91A3-47D28B84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19200"/>
            <a:ext cx="1104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An original demonstration plan connects district exploration to a specific expression of interest.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1979fb05914ba6"/>
          <a:stretch xmlns:a="http://schemas.openxmlformats.org/drawingml/2006/main"/>
        </p:blipFill>
        <p:spPr>
          <a:xfrm xmlns:a="http://schemas.openxmlformats.org/drawingml/2006/main">
            <a:off x="1384869" y="2105025"/>
            <a:ext cx="5726562" cy="3933825"/>
          </a:xfrm>
          <a:prstGeom xmlns:a="http://schemas.openxmlformats.org/drawingml/2006/main" prst="rect">
            <a:avLst/>
          </a:prstGeom>
        </p:spPr>
      </p:pic>
      <p:sp>
        <p:nvSpPr>
          <p:cNvPr id="7" name="170 fictional demo stands">
            <a:extLst xmlns:a="http://schemas.openxmlformats.org/drawingml/2006/main">
              <a:ext uri="{FF2B5EF4-FFF2-40B4-BE49-F238E27FC236}">
                <a16:creationId xmlns:a16="http://schemas.microsoft.com/office/drawing/2014/main" id="{B785ACB1-32C1-424D-B79C-B16C041D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86000"/>
            <a:ext cx="3257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170 fictional demo stands</a:t>
            </a:r>
          </a:p>
        </p:txBody>
      </p:sp>
      <p:sp>
        <p:nvSpPr>
          <p:cNvPr id="8" name="Explore districts in 2D or 3D, inspect a">
            <a:extLst xmlns:a="http://schemas.openxmlformats.org/drawingml/2006/main">
              <a:ext uri="{FF2B5EF4-FFF2-40B4-BE49-F238E27FC236}">
                <a16:creationId xmlns:a16="http://schemas.microsoft.com/office/drawing/2014/main" id="{4637805A-30A8-4733-8A8B-8F6B83E0E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990850"/>
            <a:ext cx="3257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Explore districts in 2D or 3D, inspect a selection and save a shortlist.</a:t>
            </a:r>
          </a:p>
        </p:txBody>
      </p:sp>
      <p:sp>
        <p:nvSpPr>
          <p:cNvPr id="9" name="A connected enquiry">
            <a:extLst xmlns:a="http://schemas.openxmlformats.org/drawingml/2006/main">
              <a:ext uri="{FF2B5EF4-FFF2-40B4-BE49-F238E27FC236}">
                <a16:creationId xmlns:a16="http://schemas.microsoft.com/office/drawing/2014/main" id="{CBF14397-445B-4A0C-A3CD-6FB64BF7A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990975"/>
            <a:ext cx="3257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connected enquiry</a:t>
            </a:r>
          </a:p>
        </p:txBody>
      </p:sp>
      <p:sp>
        <p:nvSpPr>
          <p:cNvPr id="10" name="Register interest against a programme or">
            <a:extLst xmlns:a="http://schemas.openxmlformats.org/drawingml/2006/main">
              <a:ext uri="{FF2B5EF4-FFF2-40B4-BE49-F238E27FC236}">
                <a16:creationId xmlns:a16="http://schemas.microsoft.com/office/drawing/2014/main" id="{974630B0-A040-4CF6-9FAA-FFF8E1E74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695825"/>
            <a:ext cx="32575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Register interest against a programme or exact demo reference. No payment or exclusive land reservation.</a:t>
            </a:r>
          </a:p>
        </p:txBody>
      </p:sp>
      <p:sp>
        <p:nvSpPr>
          <p:cNvPr id="11" name="The demo count is a software feature, no">
            <a:extLst xmlns:a="http://schemas.openxmlformats.org/drawingml/2006/main">
              <a:ext uri="{FF2B5EF4-FFF2-40B4-BE49-F238E27FC236}">
                <a16:creationId xmlns:a16="http://schemas.microsoft.com/office/drawing/2014/main" id="{E655A589-09E5-4AF5-900F-9170A9EF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3885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demo count is a software feature, not land inventory. The scheme is not a surveyed or approved masterplan.</a:t>
            </a:r>
          </a:p>
        </p:txBody>
      </p:sp>
    </p:spTree>
    <p:extLst>
      <p:ext uri="{BB962C8B-B14F-4D97-AF65-F5344CB8AC3E}">
        <p14:creationId xmlns:p14="http://schemas.microsoft.com/office/powerpoint/2010/main" val="116495224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BF333ADF-BB50-4C17-8411-5864C1BF6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DD836951-032F-4F3C-BE5A-642ECD2D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diasporacityzimbabwe.com/opportunities</a:t>
            </a:r>
          </a:p>
        </p:txBody>
      </p:sp>
      <p:sp>
        <p:nvSpPr>
          <p:cNvPr id="3" name="23">
            <a:extLst xmlns:a="http://schemas.openxmlformats.org/drawingml/2006/main">
              <a:ext uri="{FF2B5EF4-FFF2-40B4-BE49-F238E27FC236}">
                <a16:creationId xmlns:a16="http://schemas.microsoft.com/office/drawing/2014/main" id="{71321DCA-53AF-4AE4-8883-8DD5F9756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23</a:t>
            </a:r>
          </a:p>
        </p:txBody>
      </p:sp>
      <p:sp>
        <p:nvSpPr>
          <p:cNvPr id="4" name="One platform for participation">
            <a:extLst xmlns:a="http://schemas.openxmlformats.org/drawingml/2006/main">
              <a:ext uri="{FF2B5EF4-FFF2-40B4-BE49-F238E27FC236}">
                <a16:creationId xmlns:a16="http://schemas.microsoft.com/office/drawing/2014/main" id="{0FFFC5D4-E375-446B-BAFA-24F1A8DA7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One platform for participation</a:t>
            </a:r>
          </a:p>
        </p:txBody>
      </p:sp>
      <p:sp>
        <p:nvSpPr>
          <p:cNvPr id="5" name="The website carries the conversation bey">
            <a:extLst xmlns:a="http://schemas.openxmlformats.org/drawingml/2006/main">
              <a:ext uri="{FF2B5EF4-FFF2-40B4-BE49-F238E27FC236}">
                <a16:creationId xmlns:a16="http://schemas.microsoft.com/office/drawing/2014/main" id="{B4E28D82-3175-456F-9F2D-732E7FAB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website carries the conversation beyond the presentation.</a:t>
            </a:r>
          </a:p>
        </p:txBody>
      </p:sp>
      <p:sp>
        <p:nvSpPr>
          <p:cNvPr id="6" name="Explore and select">
            <a:extLst xmlns:a="http://schemas.openxmlformats.org/drawingml/2006/main">
              <a:ext uri="{FF2B5EF4-FFF2-40B4-BE49-F238E27FC236}">
                <a16:creationId xmlns:a16="http://schemas.microsoft.com/office/drawing/2014/main" id="{390269CC-96AD-4228-AD91-9530CC67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Explore and select</a:t>
            </a:r>
          </a:p>
        </p:txBody>
      </p:sp>
      <p:sp>
        <p:nvSpPr>
          <p:cNvPr id="7" name="Review programmes, districts and illustr">
            <a:extLst xmlns:a="http://schemas.openxmlformats.org/drawingml/2006/main">
              <a:ext uri="{FF2B5EF4-FFF2-40B4-BE49-F238E27FC236}">
                <a16:creationId xmlns:a16="http://schemas.microsoft.com/office/drawing/2014/main" id="{F41CB4A7-066D-43AA-8EE3-9F6CCFEE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47650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Review programmes, districts and illustrative opportunities.</a:t>
            </a:r>
          </a:p>
        </p:txBody>
      </p:sp>
      <p:sp>
        <p:nvSpPr>
          <p:cNvPr id="8" name="Register interest">
            <a:extLst xmlns:a="http://schemas.openxmlformats.org/drawingml/2006/main">
              <a:ext uri="{FF2B5EF4-FFF2-40B4-BE49-F238E27FC236}">
                <a16:creationId xmlns:a16="http://schemas.microsoft.com/office/drawing/2014/main" id="{9D0A0F51-7CCB-49F5-AE59-42F1B98D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956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Register interest</a:t>
            </a:r>
          </a:p>
        </p:txBody>
      </p:sp>
      <p:sp>
        <p:nvSpPr>
          <p:cNvPr id="9" name="Provide contact details, your intention ">
            <a:extLst xmlns:a="http://schemas.openxmlformats.org/drawingml/2006/main">
              <a:ext uri="{FF2B5EF4-FFF2-40B4-BE49-F238E27FC236}">
                <a16:creationId xmlns:a16="http://schemas.microsoft.com/office/drawing/2014/main" id="{C73736C1-07C2-4FD9-B881-8C37BA09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9565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Provide contact details, your intention and timescale. A stand enquiry retains its demo reference.</a:t>
            </a:r>
          </a:p>
        </p:txBody>
      </p:sp>
      <p:sp>
        <p:nvSpPr>
          <p:cNvPr id="10" name="Project engagement">
            <a:extLst xmlns:a="http://schemas.openxmlformats.org/drawingml/2006/main">
              <a:ext uri="{FF2B5EF4-FFF2-40B4-BE49-F238E27FC236}">
                <a16:creationId xmlns:a16="http://schemas.microsoft.com/office/drawing/2014/main" id="{C2F1299E-8A8E-4317-B528-8EC7498D8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1480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Project engagement</a:t>
            </a:r>
          </a:p>
        </p:txBody>
      </p:sp>
      <p:sp>
        <p:nvSpPr>
          <p:cNvPr id="11" name="The team can review interest and discuss">
            <a:extLst xmlns:a="http://schemas.openxmlformats.org/drawingml/2006/main">
              <a:ext uri="{FF2B5EF4-FFF2-40B4-BE49-F238E27FC236}">
                <a16:creationId xmlns:a16="http://schemas.microsoft.com/office/drawing/2014/main" id="{24D84C25-6713-4DA4-9803-B2A289B2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11480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team can review interest and discuss next steps. Verification, agreements and delivery arrangements remain to confirm.</a:t>
            </a:r>
          </a:p>
        </p:txBody>
      </p:sp>
      <p:sp>
        <p:nvSpPr>
          <p:cNvPr id="12" name="Present together">
            <a:extLst xmlns:a="http://schemas.openxmlformats.org/drawingml/2006/main">
              <a:ext uri="{FF2B5EF4-FFF2-40B4-BE49-F238E27FC236}">
                <a16:creationId xmlns:a16="http://schemas.microsoft.com/office/drawing/2014/main" id="{02782C26-B59D-442E-9B2C-C338A0DA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933950"/>
            <a:ext cx="323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0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Present together</a:t>
            </a:r>
          </a:p>
        </p:txBody>
      </p:sp>
      <p:sp>
        <p:nvSpPr>
          <p:cNvPr id="13" name="Choose Tablet presentation or Mobile exp">
            <a:extLst xmlns:a="http://schemas.openxmlformats.org/drawingml/2006/main">
              <a:ext uri="{FF2B5EF4-FFF2-40B4-BE49-F238E27FC236}">
                <a16:creationId xmlns:a16="http://schemas.microsoft.com/office/drawing/2014/main" id="{EC1654BC-C2F4-4EF6-9F1B-2D333C66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33950"/>
            <a:ext cx="7381875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Choose Tablet presentation or Mobile experience. Full screen is available where the browser supports it.</a:t>
            </a:r>
          </a:p>
        </p:txBody>
      </p:sp>
      <p:sp>
        <p:nvSpPr>
          <p:cNvPr id="14" name="Public interest counts are a future feat">
            <a:extLst xmlns:a="http://schemas.openxmlformats.org/drawingml/2006/main">
              <a:ext uri="{FF2B5EF4-FFF2-40B4-BE49-F238E27FC236}">
                <a16:creationId xmlns:a16="http://schemas.microsoft.com/office/drawing/2014/main" id="{6C6C43D9-45AD-4D0E-830B-B9D2D18E4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4360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Public interest counts are a future feature. No demand figures are simulated.</a:t>
            </a:r>
          </a:p>
        </p:txBody>
      </p:sp>
    </p:spTree>
    <p:extLst>
      <p:ext uri="{BB962C8B-B14F-4D97-AF65-F5344CB8AC3E}">
        <p14:creationId xmlns:p14="http://schemas.microsoft.com/office/powerpoint/2010/main" val="67956620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B12DBF31-D540-464D-8AC8-540494B7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7DC7133F-3A99-4356-A099-54665359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diasporacityzimbabwe.com/updates</a:t>
            </a:r>
          </a:p>
        </p:txBody>
      </p:sp>
      <p:sp>
        <p:nvSpPr>
          <p:cNvPr id="3" name="24">
            <a:extLst xmlns:a="http://schemas.openxmlformats.org/drawingml/2006/main">
              <a:ext uri="{FF2B5EF4-FFF2-40B4-BE49-F238E27FC236}">
                <a16:creationId xmlns:a16="http://schemas.microsoft.com/office/drawing/2014/main" id="{60AFE04A-1A6E-480E-87DC-157B7DEA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24</a:t>
            </a:r>
          </a:p>
        </p:txBody>
      </p:sp>
      <p:sp>
        <p:nvSpPr>
          <p:cNvPr id="4" name="What is ready. What comes next.">
            <a:extLst xmlns:a="http://schemas.openxmlformats.org/drawingml/2006/main">
              <a:ext uri="{FF2B5EF4-FFF2-40B4-BE49-F238E27FC236}">
                <a16:creationId xmlns:a16="http://schemas.microsoft.com/office/drawing/2014/main" id="{42D00CA7-3EF3-49EA-AAEE-EC3112A0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22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What is ready. What comes next.</a:t>
            </a:r>
          </a:p>
        </p:txBody>
      </p:sp>
      <p:sp>
        <p:nvSpPr>
          <p:cNvPr id="5" name="A clear distinction between the strategi">
            <a:extLst xmlns:a="http://schemas.openxmlformats.org/drawingml/2006/main">
              <a:ext uri="{FF2B5EF4-FFF2-40B4-BE49-F238E27FC236}">
                <a16:creationId xmlns:a16="http://schemas.microsoft.com/office/drawing/2014/main" id="{AA61BFD0-C056-4444-86B4-F136993DD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62579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 clear distinction between the strategic proposal, the digital experience and development commitments.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655b6100fd4772"/>
          <a:srcRect xmlns:a="http://schemas.openxmlformats.org/drawingml/2006/main" l="20026" t="0" r="200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524000"/>
            <a:ext cx="4324350" cy="4057650"/>
          </a:xfrm>
          <a:prstGeom xmlns:a="http://schemas.openxmlformats.org/drawingml/2006/main" prst="rect">
            <a:avLst/>
          </a:prstGeom>
        </p:spPr>
      </p:pic>
      <p:sp>
        <p:nvSpPr>
          <p:cNvPr id="7" name="ILLUSTRATIVE CONCEPT">
            <a:extLst xmlns:a="http://schemas.openxmlformats.org/drawingml/2006/main">
              <a:ext uri="{FF2B5EF4-FFF2-40B4-BE49-F238E27FC236}">
                <a16:creationId xmlns:a16="http://schemas.microsoft.com/office/drawing/2014/main" id="{C4B0C2EF-B672-420C-9C14-02052E4F0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67375"/>
            <a:ext cx="428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ILLUSTRATIVE CONCEPT</a:t>
            </a:r>
          </a:p>
        </p:txBody>
      </p:sp>
      <p:sp>
        <p:nvSpPr>
          <p:cNvPr id="8" name="Available now">
            <a:extLst xmlns:a="http://schemas.openxmlformats.org/drawingml/2006/main">
              <a:ext uri="{FF2B5EF4-FFF2-40B4-BE49-F238E27FC236}">
                <a16:creationId xmlns:a16="http://schemas.microsoft.com/office/drawing/2014/main" id="{D2294DD9-1151-4DBF-B8F2-9244E0945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Available now</a:t>
            </a:r>
          </a:p>
        </p:txBody>
      </p:sp>
      <p:sp>
        <p:nvSpPr>
          <p:cNvPr id="9" name="The presentation, concept imagery, inter">
            <a:extLst xmlns:a="http://schemas.openxmlformats.org/drawingml/2006/main">
              <a:ext uri="{FF2B5EF4-FFF2-40B4-BE49-F238E27FC236}">
                <a16:creationId xmlns:a16="http://schemas.microsoft.com/office/drawing/2014/main" id="{EBE39311-38FE-466F-A628-27A6FD2B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0990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presentation, concept imagery, interactive city, demo selection and expression of interest journey.</a:t>
            </a:r>
          </a:p>
        </p:txBody>
      </p:sp>
      <p:sp>
        <p:nvSpPr>
          <p:cNvPr id="10" name="Still to establish">
            <a:extLst xmlns:a="http://schemas.openxmlformats.org/drawingml/2006/main">
              <a:ext uri="{FF2B5EF4-FFF2-40B4-BE49-F238E27FC236}">
                <a16:creationId xmlns:a16="http://schemas.microsoft.com/office/drawing/2014/main" id="{414D37C7-477A-4E06-AEB5-1EEE222B0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Still to establish</a:t>
            </a:r>
          </a:p>
        </p:txBody>
      </p:sp>
      <p:sp>
        <p:nvSpPr>
          <p:cNvPr id="11" name="A confirmed site, land rights, approvals">
            <a:extLst xmlns:a="http://schemas.openxmlformats.org/drawingml/2006/main">
              <a:ext uri="{FF2B5EF4-FFF2-40B4-BE49-F238E27FC236}">
                <a16:creationId xmlns:a16="http://schemas.microsoft.com/office/drawing/2014/main" id="{CF9525D9-ABD8-4DB0-A234-99166A75F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10025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 confirmed site, land rights, approvals, a feasibility case, funding and delivery arrangements.</a:t>
            </a:r>
          </a:p>
        </p:txBody>
      </p:sp>
      <p:sp>
        <p:nvSpPr>
          <p:cNvPr id="12" name="Before a commercial offer">
            <a:extLst xmlns:a="http://schemas.openxmlformats.org/drawingml/2006/main">
              <a:ext uri="{FF2B5EF4-FFF2-40B4-BE49-F238E27FC236}">
                <a16:creationId xmlns:a16="http://schemas.microsoft.com/office/drawing/2014/main" id="{FAE24B7F-EF5F-411E-97AF-3AA50C63A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619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18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Before a commercial offer</a:t>
            </a:r>
          </a:p>
        </p:txBody>
      </p:sp>
      <p:sp>
        <p:nvSpPr>
          <p:cNvPr id="13" name="Verify inventory, prices, servicing, ten">
            <a:extLst xmlns:a="http://schemas.openxmlformats.org/drawingml/2006/main">
              <a:ext uri="{FF2B5EF4-FFF2-40B4-BE49-F238E27FC236}">
                <a16:creationId xmlns:a16="http://schemas.microsoft.com/office/drawing/2014/main" id="{CA8DF078-2D85-42F4-879D-17D8F688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62293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6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Verify inventory, prices, servicing, tenure and contractual terms through the project’s professional and institutional processes.</a:t>
            </a:r>
          </a:p>
        </p:txBody>
      </p:sp>
      <p:sp>
        <p:nvSpPr>
          <p:cNvPr id="14" name="The live platform supports engagement. I">
            <a:extLst xmlns:a="http://schemas.openxmlformats.org/drawingml/2006/main">
              <a:ext uri="{FF2B5EF4-FFF2-40B4-BE49-F238E27FC236}">
                <a16:creationId xmlns:a16="http://schemas.microsoft.com/office/drawing/2014/main" id="{ABBE982B-ED9A-46A7-B4F1-E4880DBE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The live platform supports engagement. It does not establish planning approval, land allocation or legal ownership.</a:t>
            </a:r>
          </a:p>
        </p:txBody>
      </p:sp>
    </p:spTree>
    <p:extLst>
      <p:ext uri="{BB962C8B-B14F-4D97-AF65-F5344CB8AC3E}">
        <p14:creationId xmlns:p14="http://schemas.microsoft.com/office/powerpoint/2010/main" val="46723838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A25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4FD9BE66-E46A-455C-BA7D-9DA3F660B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5FB50059-AE96-4723-BAB3-6C8E91CC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diasporacityzimbabwe.com</a:t>
            </a:r>
          </a:p>
        </p:txBody>
      </p:sp>
      <p:sp>
        <p:nvSpPr>
          <p:cNvPr id="3" name="25">
            <a:extLst xmlns:a="http://schemas.openxmlformats.org/drawingml/2006/main">
              <a:ext uri="{FF2B5EF4-FFF2-40B4-BE49-F238E27FC236}">
                <a16:creationId xmlns:a16="http://schemas.microsoft.com/office/drawing/2014/main" id="{24A44D10-6BF6-457D-8C17-37DB45E8C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D9C28E"/>
                </a:solidFill>
                <a:latin typeface="Nimbus Sans"/>
                <a:ea typeface="Nimbus Sans"/>
                <a:cs typeface="Nimbus Sans"/>
              </a:rPr>
              <a:t>25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37b2d426fc4e63"/>
          <a:srcRect xmlns:a="http://schemas.openxmlformats.org/drawingml/2006/main" l="0" t="20972" r="0" b="209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981450"/>
          </a:xfrm>
          <a:prstGeom xmlns:a="http://schemas.openxmlformats.org/drawingml/2006/main" prst="rect">
            <a:avLst/>
          </a:prstGeom>
        </p:spPr>
      </p:pic>
      <p:sp>
        <p:nvSpPr>
          <p:cNvPr id="5" name="ILLUSTRATIVE CITY VISION">
            <a:extLst xmlns:a="http://schemas.openxmlformats.org/drawingml/2006/main">
              <a:ext uri="{FF2B5EF4-FFF2-40B4-BE49-F238E27FC236}">
                <a16:creationId xmlns:a16="http://schemas.microsoft.com/office/drawing/2014/main" id="{E195A9FC-EE65-4CDE-AEA1-94A47AC6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57600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ILLUSTRATIVE CITY VISION</a:t>
            </a:r>
          </a:p>
        </p:txBody>
      </p:sp>
      <p:sp>
        <p:nvSpPr>
          <p:cNvPr id="6" name="A Zimbabwean future,&#10;shaped together">
            <a:extLst xmlns:a="http://schemas.openxmlformats.org/drawingml/2006/main">
              <a:ext uri="{FF2B5EF4-FFF2-40B4-BE49-F238E27FC236}">
                <a16:creationId xmlns:a16="http://schemas.microsoft.com/office/drawing/2014/main" id="{AA2AA0B0-5B2C-4989-BBC3-1B62797C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10050"/>
            <a:ext cx="6381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8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8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A Zimbabwean future,</a:t>
            </a:r>
          </a:p>
          <a:p xmlns:a="http://schemas.openxmlformats.org/drawingml/2006/main">
            <a:pPr>
              <a:defRPr sz="3825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3825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shaped together</a:t>
            </a:r>
          </a:p>
        </p:txBody>
      </p:sp>
      <p:sp>
        <p:nvSpPr>
          <p:cNvPr id="7" name="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3EFC0481-132A-4B32-BA56-B40513F24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248150"/>
            <a:ext cx="433387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E2C382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E2C382"/>
                </a:solidFill>
                <a:latin typeface="Nimbus Sans"/>
                <a:ea typeface="Nimbus Sans"/>
                <a:cs typeface="Nimbus Sans"/>
              </a:rPr>
              <a:t>Diaspora City Zimbabwe</a:t>
            </a:r>
          </a:p>
        </p:txBody>
      </p:sp>
      <p:sp>
        <p:nvSpPr>
          <p:cNvPr id="8" name="The next step is technical engagement on">
            <a:extLst xmlns:a="http://schemas.openxmlformats.org/drawingml/2006/main">
              <a:ext uri="{FF2B5EF4-FFF2-40B4-BE49-F238E27FC236}">
                <a16:creationId xmlns:a16="http://schemas.microsoft.com/office/drawing/2014/main" id="{BF927E79-C2C9-4E8A-A9AE-3BD1363B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238750"/>
            <a:ext cx="4333875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D5E0DB"/>
                </a:solidFill>
                <a:latin typeface="Nimbus Sans"/>
                <a:ea typeface="Nimbus Sans"/>
                <a:cs typeface="Nimbus Sans"/>
              </a:defRPr>
            </a:pPr>
            <a:r>
              <a:rPr sz="1725" b="0">
                <a:solidFill>
                  <a:srgbClr val="D5E0DB"/>
                </a:solidFill>
                <a:latin typeface="Nimbus Sans"/>
                <a:ea typeface="Nimbus Sans"/>
                <a:cs typeface="Nimbus Sans"/>
              </a:rPr>
              <a:t>The next step is technical engagement on land, feasibility and a credible route to delivery.</a:t>
            </a:r>
          </a:p>
        </p:txBody>
      </p:sp>
    </p:spTree>
    <p:extLst>
      <p:ext uri="{BB962C8B-B14F-4D97-AF65-F5344CB8AC3E}">
        <p14:creationId xmlns:p14="http://schemas.microsoft.com/office/powerpoint/2010/main" val="63641399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6F4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ZIDO   /   DIASPORA CITY ZIMBABWE">
            <a:extLst xmlns:a="http://schemas.openxmlformats.org/drawingml/2006/main">
              <a:ext uri="{FF2B5EF4-FFF2-40B4-BE49-F238E27FC236}">
                <a16:creationId xmlns:a16="http://schemas.microsoft.com/office/drawing/2014/main" id="{AB486DB0-29F2-4AC6-8D63-BF23F8946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4857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9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ZIDO   /   DIASPORA CITY ZIMBABWE</a:t>
            </a:r>
          </a:p>
        </p:txBody>
      </p:sp>
      <p:sp>
        <p:nvSpPr>
          <p:cNvPr id="2" name="WEB_LINK">
            <ns0:hlinkClick xmlns:ns0="http://schemas.openxmlformats.org/drawingml/2006/main" xmlns:ns1="http://schemas.openxmlformats.org/officeDocument/2006/relationships" ns1:id="rIdWebsite" tooltip="Open the live Diaspora City platform"/>
            <a:extLst xmlns:a="http://schemas.openxmlformats.org/drawingml/2006/main">
              <a:ext uri="{FF2B5EF4-FFF2-40B4-BE49-F238E27FC236}">
                <a16:creationId xmlns:a16="http://schemas.microsoft.com/office/drawing/2014/main" id="{3B0EA518-9D26-47D3-B07C-E377CDDE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438900"/>
            <a:ext cx="5619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diasporacityzimbabwe.com/vision</a:t>
            </a:r>
          </a:p>
        </p:txBody>
      </p:sp>
      <p:sp>
        <p:nvSpPr>
          <p:cNvPr id="3" name="26">
            <a:extLst xmlns:a="http://schemas.openxmlformats.org/drawingml/2006/main">
              <a:ext uri="{FF2B5EF4-FFF2-40B4-BE49-F238E27FC236}">
                <a16:creationId xmlns:a16="http://schemas.microsoft.com/office/drawing/2014/main" id="{26AFBFE8-053D-4D68-B925-D44CF13ED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38900"/>
            <a:ext cx="381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050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26</a:t>
            </a:r>
          </a:p>
        </p:txBody>
      </p:sp>
      <p:sp>
        <p:nvSpPr>
          <p:cNvPr id="4" name="The indicative ZIDO concept">
            <a:extLst xmlns:a="http://schemas.openxmlformats.org/drawingml/2006/main">
              <a:ext uri="{FF2B5EF4-FFF2-40B4-BE49-F238E27FC236}">
                <a16:creationId xmlns:a16="http://schemas.microsoft.com/office/drawing/2014/main" id="{8456EE08-B61D-4FE6-9C2D-1AD3D8AA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9100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3300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The indicative ZIDO concept</a:t>
            </a:r>
          </a:p>
        </p:txBody>
      </p:sp>
      <p:sp>
        <p:nvSpPr>
          <p:cNvPr id="5" name="Supporting context from the original pro">
            <a:extLst xmlns:a="http://schemas.openxmlformats.org/drawingml/2006/main">
              <a:ext uri="{FF2B5EF4-FFF2-40B4-BE49-F238E27FC236}">
                <a16:creationId xmlns:a16="http://schemas.microsoft.com/office/drawing/2014/main" id="{B45E1824-2488-4C91-99FD-F95C08DD7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097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Supporting context from the original proposal</a:t>
            </a:r>
          </a:p>
        </p:txBody>
      </p:sp>
      <p:sp>
        <p:nvSpPr>
          <p:cNvPr id="6" name="Up to 500 hectares">
            <a:extLst xmlns:a="http://schemas.openxmlformats.org/drawingml/2006/main">
              <a:ext uri="{FF2B5EF4-FFF2-40B4-BE49-F238E27FC236}">
                <a16:creationId xmlns:a16="http://schemas.microsoft.com/office/drawing/2014/main" id="{8D7C8D4E-DC29-4D71-A25A-1C34F24CB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28900"/>
            <a:ext cx="3429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BE9B52"/>
                </a:solidFill>
                <a:latin typeface="Nimbus Sans"/>
                <a:ea typeface="Nimbus Sans"/>
                <a:cs typeface="Nimbus Sans"/>
              </a:defRPr>
            </a:pPr>
            <a:r>
              <a:rPr sz="2850" b="1">
                <a:solidFill>
                  <a:srgbClr val="BE9B52"/>
                </a:solidFill>
                <a:latin typeface="Nimbus Sans"/>
                <a:ea typeface="Nimbus Sans"/>
                <a:cs typeface="Nimbus Sans"/>
              </a:rPr>
              <a:t>Up to 500 hectares</a:t>
            </a:r>
          </a:p>
        </p:txBody>
      </p:sp>
      <p:sp>
        <p:nvSpPr>
          <p:cNvPr id="7" name="An indicative development concept. No co">
            <a:extLst xmlns:a="http://schemas.openxmlformats.org/drawingml/2006/main">
              <a:ext uri="{FF2B5EF4-FFF2-40B4-BE49-F238E27FC236}">
                <a16:creationId xmlns:a16="http://schemas.microsoft.com/office/drawing/2014/main" id="{D77AC23C-E197-493D-8946-67E073FC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647950"/>
            <a:ext cx="723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An indicative development concept. No confirmed boundary or allocated site is established here.</a:t>
            </a:r>
          </a:p>
        </p:txBody>
      </p:sp>
      <p:sp>
        <p:nvSpPr>
          <p:cNvPr id="8" name="A mixed use community">
            <a:extLst xmlns:a="http://schemas.openxmlformats.org/drawingml/2006/main">
              <a:ext uri="{FF2B5EF4-FFF2-40B4-BE49-F238E27FC236}">
                <a16:creationId xmlns:a16="http://schemas.microsoft.com/office/drawing/2014/main" id="{D98CED5F-0A60-4D75-9B8E-9A6FD82D7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29025"/>
            <a:ext cx="3429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A mixed use community</a:t>
            </a:r>
          </a:p>
        </p:txBody>
      </p:sp>
      <p:sp>
        <p:nvSpPr>
          <p:cNvPr id="9" name="Housing, commercial activity, schools, h">
            <a:extLst xmlns:a="http://schemas.openxmlformats.org/drawingml/2006/main">
              <a:ext uri="{FF2B5EF4-FFF2-40B4-BE49-F238E27FC236}">
                <a16:creationId xmlns:a16="http://schemas.microsoft.com/office/drawing/2014/main" id="{DAF5E5B8-8BB4-4A24-ABEB-4C65D97C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3648075"/>
            <a:ext cx="723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Housing, commercial activity, schools, healthcare and recreation, supported by integrated infrastructure.</a:t>
            </a:r>
          </a:p>
        </p:txBody>
      </p:sp>
      <p:sp>
        <p:nvSpPr>
          <p:cNvPr id="10" name="Participation and growth">
            <a:extLst xmlns:a="http://schemas.openxmlformats.org/drawingml/2006/main">
              <a:ext uri="{FF2B5EF4-FFF2-40B4-BE49-F238E27FC236}">
                <a16:creationId xmlns:a16="http://schemas.microsoft.com/office/drawing/2014/main" id="{E3E943F6-F28F-4065-8EB7-2F0F0106B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29150"/>
            <a:ext cx="3429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C3B"/>
                </a:solidFill>
                <a:latin typeface="Nimbus Sans"/>
                <a:ea typeface="Nimbus Sans"/>
                <a:cs typeface="Nimbus Sans"/>
              </a:defRPr>
            </a:pPr>
            <a:r>
              <a:rPr sz="2175" b="1">
                <a:solidFill>
                  <a:srgbClr val="102C3B"/>
                </a:solidFill>
                <a:latin typeface="Nimbus Sans"/>
                <a:ea typeface="Nimbus Sans"/>
                <a:cs typeface="Nimbus Sans"/>
              </a:rPr>
              <a:t>Participation and growth</a:t>
            </a:r>
          </a:p>
        </p:txBody>
      </p:sp>
      <p:sp>
        <p:nvSpPr>
          <p:cNvPr id="11" name="Mobilise diaspora and local investment, ">
            <a:extLst xmlns:a="http://schemas.openxmlformats.org/drawingml/2006/main">
              <a:ext uri="{FF2B5EF4-FFF2-40B4-BE49-F238E27FC236}">
                <a16:creationId xmlns:a16="http://schemas.microsoft.com/office/drawing/2014/main" id="{66B0CF3D-59C6-4D3A-984D-C9456EE8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4648200"/>
            <a:ext cx="7239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87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Mobilise diaspora and local investment, support housing and employment, and facilitate planned economic development.</a:t>
            </a:r>
          </a:p>
        </p:txBody>
      </p:sp>
      <p:sp>
        <p:nvSpPr>
          <p:cNvPr id="12" name="Source: supplied Ministry presentation, ">
            <a:extLst xmlns:a="http://schemas.openxmlformats.org/drawingml/2006/main">
              <a:ext uri="{FF2B5EF4-FFF2-40B4-BE49-F238E27FC236}">
                <a16:creationId xmlns:a16="http://schemas.microsoft.com/office/drawing/2014/main" id="{2F8479A7-1907-47CD-927E-706F0E40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43600"/>
            <a:ext cx="1104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defRPr>
            </a:pPr>
            <a:r>
              <a:rPr sz="1125" b="0">
                <a:solidFill>
                  <a:srgbClr val="50665F"/>
                </a:solidFill>
                <a:latin typeface="Nimbus Sans"/>
                <a:ea typeface="Nimbus Sans"/>
                <a:cs typeface="Nimbus Sans"/>
              </a:rPr>
              <a:t>Source: supplied Ministry presentation, slide 22. The 170 fictional website stands are separate from this indicative land proposition.</a:t>
            </a:r>
          </a:p>
        </p:txBody>
      </p:sp>
    </p:spTree>
    <p:extLst>
      <p:ext uri="{BB962C8B-B14F-4D97-AF65-F5344CB8AC3E}">
        <p14:creationId xmlns:p14="http://schemas.microsoft.com/office/powerpoint/2010/main" val="11364615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2026-09-24T00:07:54.3620000Z</dcterms:created>
  <dcterms:modified xsi:type="dcterms:W3CDTF">2026-09-24T00:07:54.3620000Z</dcterms:modified>
</coreProperties>
</file>